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256" r:id="rId2"/>
    <p:sldId id="258" r:id="rId3"/>
    <p:sldId id="259" r:id="rId4"/>
    <p:sldId id="260" r:id="rId5"/>
    <p:sldId id="261" r:id="rId6"/>
    <p:sldId id="262" r:id="rId7"/>
    <p:sldId id="263" r:id="rId8"/>
    <p:sldId id="264" r:id="rId9"/>
    <p:sldId id="265" r:id="rId10"/>
    <p:sldId id="266" r:id="rId11"/>
    <p:sldId id="267" r:id="rId12"/>
    <p:sldId id="272" r:id="rId13"/>
    <p:sldId id="271" r:id="rId14"/>
    <p:sldId id="269" r:id="rId15"/>
    <p:sldId id="268" r:id="rId16"/>
    <p:sldId id="270"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732"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Üstbilgi Yer Tutucusu"/>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2 Veri Yer Tutucusu"/>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55A781-BDAC-49DF-BF96-E2D726BBC188}" type="datetimeFigureOut">
              <a:rPr lang="tr-TR" smtClean="0"/>
              <a:pPr/>
              <a:t>10.02.2016</a:t>
            </a:fld>
            <a:endParaRPr lang="tr-TR"/>
          </a:p>
        </p:txBody>
      </p:sp>
      <p:sp>
        <p:nvSpPr>
          <p:cNvPr id="4" name="3 Slayt Görüntüsü Yer Tutucusu"/>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4 Not Yer Tutucusu"/>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5 Altbilgi Yer Tutucusu"/>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6 Slayt Numarası Yer Tutucusu"/>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6D642E-7C07-42F6-A225-F3547971D5DB}" type="slidenum">
              <a:rPr lang="tr-TR" smtClean="0"/>
              <a:pPr/>
              <a:t>‹#›</a:t>
            </a:fld>
            <a:endParaRPr lang="tr-T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Ref idx="1003">
        <a:schemeClr val="bg1"/>
      </p:bgRef>
    </p:bg>
    <p:spTree>
      <p:nvGrpSpPr>
        <p:cNvPr id="1" name=""/>
        <p:cNvGrpSpPr/>
        <p:nvPr/>
      </p:nvGrpSpPr>
      <p:grpSpPr>
        <a:xfrm>
          <a:off x="0" y="0"/>
          <a:ext cx="0" cy="0"/>
          <a:chOff x="0" y="0"/>
          <a:chExt cx="0" cy="0"/>
        </a:xfrm>
      </p:grpSpPr>
      <p:sp>
        <p:nvSpPr>
          <p:cNvPr id="12" name="11 Dikdörtgen"/>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12 Yuvarlatılmış Dikdörtgen"/>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8 Alt Başlık"/>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tr-TR" smtClean="0"/>
              <a:t>Asıl alt başlık stilini düzenlemek için tıklatın</a:t>
            </a:r>
            <a:endParaRPr kumimoji="0" lang="en-US"/>
          </a:p>
        </p:txBody>
      </p:sp>
      <p:sp>
        <p:nvSpPr>
          <p:cNvPr id="28" name="27 Veri Yer Tutucusu"/>
          <p:cNvSpPr>
            <a:spLocks noGrp="1"/>
          </p:cNvSpPr>
          <p:nvPr>
            <p:ph type="dt" sz="half" idx="10"/>
          </p:nvPr>
        </p:nvSpPr>
        <p:spPr/>
        <p:txBody>
          <a:bodyPr/>
          <a:lstStyle/>
          <a:p>
            <a:fld id="{CC6C6B07-C369-4815-9B74-D33A50AF4132}" type="datetime1">
              <a:rPr lang="tr-TR" smtClean="0"/>
              <a:pPr/>
              <a:t>10.02.2016</a:t>
            </a:fld>
            <a:endParaRPr lang="tr-TR"/>
          </a:p>
        </p:txBody>
      </p:sp>
      <p:sp>
        <p:nvSpPr>
          <p:cNvPr id="17" name="16 Altbilgi Yer Tutucusu"/>
          <p:cNvSpPr>
            <a:spLocks noGrp="1"/>
          </p:cNvSpPr>
          <p:nvPr>
            <p:ph type="ftr" sz="quarter" idx="11"/>
          </p:nvPr>
        </p:nvSpPr>
        <p:spPr/>
        <p:txBody>
          <a:bodyPr/>
          <a:lstStyle/>
          <a:p>
            <a:r>
              <a:rPr lang="tr-TR" smtClean="0"/>
              <a:t>Copyright Tzn Arc</a:t>
            </a:r>
            <a:endParaRPr lang="tr-TR"/>
          </a:p>
        </p:txBody>
      </p:sp>
      <p:sp>
        <p:nvSpPr>
          <p:cNvPr id="29" name="28 Slayt Numarası Yer Tutucusu"/>
          <p:cNvSpPr>
            <a:spLocks noGrp="1"/>
          </p:cNvSpPr>
          <p:nvPr>
            <p:ph type="sldNum" sz="quarter" idx="12"/>
          </p:nvPr>
        </p:nvSpPr>
        <p:spPr/>
        <p:txBody>
          <a:bodyPr lIns="0" tIns="0" rIns="0" bIns="0">
            <a:noAutofit/>
          </a:bodyPr>
          <a:lstStyle>
            <a:lvl1pPr>
              <a:defRPr sz="1400">
                <a:solidFill>
                  <a:srgbClr val="FFFFFF"/>
                </a:solidFill>
              </a:defRPr>
            </a:lvl1pPr>
          </a:lstStyle>
          <a:p>
            <a:fld id="{3B4D55F9-4475-42CD-B8D8-DBAC20A9ED7C}" type="slidenum">
              <a:rPr lang="tr-TR" smtClean="0"/>
              <a:pPr/>
              <a:t>‹#›</a:t>
            </a:fld>
            <a:endParaRPr lang="tr-TR"/>
          </a:p>
        </p:txBody>
      </p:sp>
      <p:sp>
        <p:nvSpPr>
          <p:cNvPr id="7" name="6 Dikdörtgen"/>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Dikdörtgen"/>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Dikdörtgen"/>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Başlık"/>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tr-TR" smtClean="0"/>
              <a:t>Asıl başlık stili için tıklatın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E0D1F1C8-FA5C-4F55-97E3-9501065334DD}" type="datetime1">
              <a:rPr lang="tr-TR" smtClean="0"/>
              <a:pPr/>
              <a:t>10.02.2016</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6" name="5 Slayt Numarası Yer Tutucusu"/>
          <p:cNvSpPr>
            <a:spLocks noGrp="1"/>
          </p:cNvSpPr>
          <p:nvPr>
            <p:ph type="sldNum" sz="quarter" idx="12"/>
          </p:nvPr>
        </p:nvSpPr>
        <p:spPr/>
        <p:txBody>
          <a:bodyPr/>
          <a:lstStyle/>
          <a:p>
            <a:fld id="{3B4D55F9-4475-42CD-B8D8-DBAC20A9ED7C}" type="slidenum">
              <a:rPr lang="tr-TR" smtClean="0"/>
              <a:pP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41"/>
            <a:ext cx="2011680" cy="5851525"/>
          </a:xfrm>
        </p:spPr>
        <p:txBody>
          <a:bodyPr vert="eaVert"/>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a:xfrm>
            <a:off x="914400" y="274640"/>
            <a:ext cx="5562600" cy="5851525"/>
          </a:xfrm>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EABFF111-C1DF-4992-A7F0-C721CFF217CF}" type="datetime1">
              <a:rPr lang="tr-TR" smtClean="0"/>
              <a:pPr/>
              <a:t>10.02.2016</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6" name="5 Slayt Numarası Yer Tutucusu"/>
          <p:cNvSpPr>
            <a:spLocks noGrp="1"/>
          </p:cNvSpPr>
          <p:nvPr>
            <p:ph type="sldNum" sz="quarter" idx="12"/>
          </p:nvPr>
        </p:nvSpPr>
        <p:spPr/>
        <p:txBody>
          <a:bodyPr/>
          <a:lstStyle/>
          <a:p>
            <a:fld id="{3B4D55F9-4475-42CD-B8D8-DBAC20A9ED7C}" type="slidenum">
              <a:rPr lang="tr-TR" smtClean="0"/>
              <a:pP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4" name="3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6" name="5 Slayt Numarası Yer Tutucusu"/>
          <p:cNvSpPr>
            <a:spLocks noGrp="1"/>
          </p:cNvSpPr>
          <p:nvPr>
            <p:ph type="sldNum" sz="quarter" idx="12"/>
          </p:nvPr>
        </p:nvSpPr>
        <p:spPr/>
        <p:txBody>
          <a:bodyPr/>
          <a:lstStyle/>
          <a:p>
            <a:fld id="{3B4D55F9-4475-42CD-B8D8-DBAC20A9ED7C}" type="slidenum">
              <a:rPr lang="tr-TR" smtClean="0"/>
              <a:pPr/>
              <a:t>‹#›</a:t>
            </a:fld>
            <a:endParaRPr lang="tr-TR"/>
          </a:p>
        </p:txBody>
      </p:sp>
      <p:sp>
        <p:nvSpPr>
          <p:cNvPr id="8" name="7 İçerik Yer Tutucusu"/>
          <p:cNvSpPr>
            <a:spLocks noGrp="1"/>
          </p:cNvSpPr>
          <p:nvPr>
            <p:ph sz="quarter" idx="1"/>
          </p:nvPr>
        </p:nvSpPr>
        <p:spPr>
          <a:xfrm>
            <a:off x="914400" y="1447800"/>
            <a:ext cx="7772400" cy="45720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3">
        <a:schemeClr val="bg1"/>
      </p:bgRef>
    </p:bg>
    <p:spTree>
      <p:nvGrpSpPr>
        <p:cNvPr id="1" name=""/>
        <p:cNvGrpSpPr/>
        <p:nvPr/>
      </p:nvGrpSpPr>
      <p:grpSpPr>
        <a:xfrm>
          <a:off x="0" y="0"/>
          <a:ext cx="0" cy="0"/>
          <a:chOff x="0" y="0"/>
          <a:chExt cx="0" cy="0"/>
        </a:xfrm>
      </p:grpSpPr>
      <p:sp>
        <p:nvSpPr>
          <p:cNvPr id="11" name="10 Dikdörtgen"/>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9 Yuvarlatılmış Dikdörtgen"/>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Başlık"/>
          <p:cNvSpPr>
            <a:spLocks noGrp="1"/>
          </p:cNvSpPr>
          <p:nvPr>
            <p:ph type="title"/>
          </p:nvPr>
        </p:nvSpPr>
        <p:spPr>
          <a:xfrm>
            <a:off x="722313" y="952500"/>
            <a:ext cx="7772400" cy="1362075"/>
          </a:xfrm>
        </p:spPr>
        <p:txBody>
          <a:bodyPr anchor="b" anchorCtr="0"/>
          <a:lstStyle>
            <a:lvl1pPr algn="l">
              <a:buNone/>
              <a:defRPr sz="4000" b="0" cap="none"/>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tr-TR" smtClean="0"/>
              <a:t>Asıl metin stillerini düzenlemek için tıklatın</a:t>
            </a:r>
          </a:p>
        </p:txBody>
      </p:sp>
      <p:sp>
        <p:nvSpPr>
          <p:cNvPr id="4" name="3 Veri Yer Tutucusu"/>
          <p:cNvSpPr>
            <a:spLocks noGrp="1"/>
          </p:cNvSpPr>
          <p:nvPr>
            <p:ph type="dt" sz="half" idx="10"/>
          </p:nvPr>
        </p:nvSpPr>
        <p:spPr/>
        <p:txBody>
          <a:bodyPr/>
          <a:lstStyle/>
          <a:p>
            <a:fld id="{12541AE1-DC24-4798-9CDB-963FBD170C27}" type="datetime1">
              <a:rPr lang="tr-TR" smtClean="0"/>
              <a:pPr/>
              <a:t>10.02.2016</a:t>
            </a:fld>
            <a:endParaRPr lang="tr-TR"/>
          </a:p>
        </p:txBody>
      </p:sp>
      <p:sp>
        <p:nvSpPr>
          <p:cNvPr id="5" name="4 Altbilgi Yer Tutucusu"/>
          <p:cNvSpPr>
            <a:spLocks noGrp="1"/>
          </p:cNvSpPr>
          <p:nvPr>
            <p:ph type="ftr" sz="quarter" idx="11"/>
          </p:nvPr>
        </p:nvSpPr>
        <p:spPr>
          <a:xfrm>
            <a:off x="800100" y="6172200"/>
            <a:ext cx="4000500" cy="457200"/>
          </a:xfrm>
        </p:spPr>
        <p:txBody>
          <a:bodyPr/>
          <a:lstStyle/>
          <a:p>
            <a:r>
              <a:rPr lang="tr-TR" smtClean="0"/>
              <a:t>Copyright Tzn Arc</a:t>
            </a:r>
            <a:endParaRPr lang="tr-TR"/>
          </a:p>
        </p:txBody>
      </p:sp>
      <p:sp>
        <p:nvSpPr>
          <p:cNvPr id="7" name="6 Dikdörtgen"/>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Dikdörtgen"/>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Dikdörtgen"/>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Slayt Numarası Yer Tutucusu"/>
          <p:cNvSpPr>
            <a:spLocks noGrp="1"/>
          </p:cNvSpPr>
          <p:nvPr>
            <p:ph type="sldNum" sz="quarter" idx="12"/>
          </p:nvPr>
        </p:nvSpPr>
        <p:spPr>
          <a:xfrm>
            <a:off x="146304" y="6208776"/>
            <a:ext cx="457200" cy="457200"/>
          </a:xfrm>
        </p:spPr>
        <p:txBody>
          <a:bodyPr/>
          <a:lstStyle/>
          <a:p>
            <a:fld id="{3B4D55F9-4475-42CD-B8D8-DBAC20A9ED7C}" type="slidenum">
              <a:rPr lang="tr-TR" smtClean="0"/>
              <a:pPr/>
              <a:t>‹#›</a:t>
            </a:fld>
            <a:endParaRPr lang="tr-T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5" name="4 Veri Yer Tutucusu"/>
          <p:cNvSpPr>
            <a:spLocks noGrp="1"/>
          </p:cNvSpPr>
          <p:nvPr>
            <p:ph type="dt" sz="half" idx="10"/>
          </p:nvPr>
        </p:nvSpPr>
        <p:spPr/>
        <p:txBody>
          <a:bodyPr/>
          <a:lstStyle/>
          <a:p>
            <a:fld id="{CE90F113-3A11-4730-A548-BC22ED2112B5}" type="datetime1">
              <a:rPr lang="tr-TR" smtClean="0"/>
              <a:pPr/>
              <a:t>10.02.2016</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
        <p:nvSpPr>
          <p:cNvPr id="7" name="6 Slayt Numarası Yer Tutucusu"/>
          <p:cNvSpPr>
            <a:spLocks noGrp="1"/>
          </p:cNvSpPr>
          <p:nvPr>
            <p:ph type="sldNum" sz="quarter" idx="12"/>
          </p:nvPr>
        </p:nvSpPr>
        <p:spPr/>
        <p:txBody>
          <a:bodyPr/>
          <a:lstStyle/>
          <a:p>
            <a:fld id="{3B4D55F9-4475-42CD-B8D8-DBAC20A9ED7C}" type="slidenum">
              <a:rPr lang="tr-TR" smtClean="0"/>
              <a:pPr/>
              <a:t>‹#›</a:t>
            </a:fld>
            <a:endParaRPr lang="tr-TR"/>
          </a:p>
        </p:txBody>
      </p:sp>
      <p:sp>
        <p:nvSpPr>
          <p:cNvPr id="9" name="8 İçerik Yer Tutucusu"/>
          <p:cNvSpPr>
            <a:spLocks noGrp="1"/>
          </p:cNvSpPr>
          <p:nvPr>
            <p:ph sz="quarter" idx="1"/>
          </p:nvPr>
        </p:nvSpPr>
        <p:spPr>
          <a:xfrm>
            <a:off x="914400" y="1447800"/>
            <a:ext cx="3749040" cy="45720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1" name="10 İçerik Yer Tutucusu"/>
          <p:cNvSpPr>
            <a:spLocks noGrp="1"/>
          </p:cNvSpPr>
          <p:nvPr>
            <p:ph sz="quarter" idx="2"/>
          </p:nvPr>
        </p:nvSpPr>
        <p:spPr>
          <a:xfrm>
            <a:off x="4933950" y="1447800"/>
            <a:ext cx="3749040" cy="45720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914400" y="273050"/>
            <a:ext cx="7772400" cy="1143000"/>
          </a:xfrm>
        </p:spPr>
        <p:txBody>
          <a:bodyPr anchor="b" anchorCtr="0"/>
          <a:lstStyle>
            <a:lvl1pPr>
              <a:defRPr/>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4" name="3 Metin Yer Tutucusu"/>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7" name="6 Veri Yer Tutucusu"/>
          <p:cNvSpPr>
            <a:spLocks noGrp="1"/>
          </p:cNvSpPr>
          <p:nvPr>
            <p:ph type="dt" sz="half" idx="10"/>
          </p:nvPr>
        </p:nvSpPr>
        <p:spPr/>
        <p:txBody>
          <a:bodyPr/>
          <a:lstStyle/>
          <a:p>
            <a:fld id="{7456720C-497E-4411-8743-722A3655A2C1}" type="datetime1">
              <a:rPr lang="tr-TR" smtClean="0"/>
              <a:pPr/>
              <a:t>10.02.2016</a:t>
            </a:fld>
            <a:endParaRPr lang="tr-TR"/>
          </a:p>
        </p:txBody>
      </p:sp>
      <p:sp>
        <p:nvSpPr>
          <p:cNvPr id="8" name="7 Altbilgi Yer Tutucusu"/>
          <p:cNvSpPr>
            <a:spLocks noGrp="1"/>
          </p:cNvSpPr>
          <p:nvPr>
            <p:ph type="ftr" sz="quarter" idx="11"/>
          </p:nvPr>
        </p:nvSpPr>
        <p:spPr/>
        <p:txBody>
          <a:bodyPr/>
          <a:lstStyle/>
          <a:p>
            <a:r>
              <a:rPr lang="tr-TR" smtClean="0"/>
              <a:t>Copyright Tzn Arc</a:t>
            </a:r>
            <a:endParaRPr lang="tr-TR"/>
          </a:p>
        </p:txBody>
      </p:sp>
      <p:sp>
        <p:nvSpPr>
          <p:cNvPr id="9" name="8 Slayt Numarası Yer Tutucusu"/>
          <p:cNvSpPr>
            <a:spLocks noGrp="1"/>
          </p:cNvSpPr>
          <p:nvPr>
            <p:ph type="sldNum" sz="quarter" idx="12"/>
          </p:nvPr>
        </p:nvSpPr>
        <p:spPr/>
        <p:txBody>
          <a:bodyPr/>
          <a:lstStyle/>
          <a:p>
            <a:fld id="{3B4D55F9-4475-42CD-B8D8-DBAC20A9ED7C}" type="slidenum">
              <a:rPr lang="tr-TR" smtClean="0"/>
              <a:pPr/>
              <a:t>‹#›</a:t>
            </a:fld>
            <a:endParaRPr lang="tr-TR"/>
          </a:p>
        </p:txBody>
      </p:sp>
      <p:sp>
        <p:nvSpPr>
          <p:cNvPr id="11" name="10 İçerik Yer Tutucusu"/>
          <p:cNvSpPr>
            <a:spLocks noGrp="1"/>
          </p:cNvSpPr>
          <p:nvPr>
            <p:ph sz="half" idx="2"/>
          </p:nvPr>
        </p:nvSpPr>
        <p:spPr>
          <a:xfrm>
            <a:off x="914400" y="2247900"/>
            <a:ext cx="3733800" cy="38862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3" name="12 İçerik Yer Tutucusu"/>
          <p:cNvSpPr>
            <a:spLocks noGrp="1"/>
          </p:cNvSpPr>
          <p:nvPr>
            <p:ph sz="half" idx="4"/>
          </p:nvPr>
        </p:nvSpPr>
        <p:spPr>
          <a:xfrm>
            <a:off x="4953000" y="2247900"/>
            <a:ext cx="3733800" cy="38862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Veri Yer Tutucusu"/>
          <p:cNvSpPr>
            <a:spLocks noGrp="1"/>
          </p:cNvSpPr>
          <p:nvPr>
            <p:ph type="dt" sz="half" idx="10"/>
          </p:nvPr>
        </p:nvSpPr>
        <p:spPr/>
        <p:txBody>
          <a:bodyPr/>
          <a:lstStyle/>
          <a:p>
            <a:fld id="{8B0B810E-B4EB-4F2F-81C5-416F8E3E3CC9}"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9F10E2BA-C44E-4B4F-AF33-AB6390C90CEF}" type="datetime1">
              <a:rPr lang="tr-TR" smtClean="0"/>
              <a:pPr/>
              <a:t>10.02.2016</a:t>
            </a:fld>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3B4D55F9-4475-42CD-B8D8-DBAC20A9ED7C}" type="slidenum">
              <a:rPr lang="tr-TR" smtClean="0"/>
              <a:pP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8" name="7 Dikdörtgen"/>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8 Yuvarlatılmış Dikdörtgen"/>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Başlık"/>
          <p:cNvSpPr>
            <a:spLocks noGrp="1"/>
          </p:cNvSpPr>
          <p:nvPr>
            <p:ph type="title"/>
          </p:nvPr>
        </p:nvSpPr>
        <p:spPr>
          <a:xfrm>
            <a:off x="914400" y="273050"/>
            <a:ext cx="7772400" cy="1143000"/>
          </a:xfrm>
        </p:spPr>
        <p:txBody>
          <a:bodyPr anchor="b" anchorCtr="0"/>
          <a:lstStyle>
            <a:lvl1pPr algn="l">
              <a:buNone/>
              <a:defRPr sz="4000" b="0"/>
            </a:lvl1pPr>
          </a:lstStyle>
          <a:p>
            <a:r>
              <a:rPr kumimoji="0" lang="tr-TR" smtClean="0"/>
              <a:t>Asıl başlık stili için tıklatın</a:t>
            </a:r>
            <a:endParaRPr kumimoji="0" lang="en-US"/>
          </a:p>
        </p:txBody>
      </p:sp>
      <p:sp>
        <p:nvSpPr>
          <p:cNvPr id="3" name="2 Metin Yer Tutucusu"/>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tr-TR" smtClean="0"/>
              <a:t>Asıl metin stillerini düzenlemek için tıklatın</a:t>
            </a:r>
          </a:p>
        </p:txBody>
      </p:sp>
      <p:sp>
        <p:nvSpPr>
          <p:cNvPr id="5" name="4 Veri Yer Tutucusu"/>
          <p:cNvSpPr>
            <a:spLocks noGrp="1"/>
          </p:cNvSpPr>
          <p:nvPr>
            <p:ph type="dt" sz="half" idx="10"/>
          </p:nvPr>
        </p:nvSpPr>
        <p:spPr/>
        <p:txBody>
          <a:bodyPr/>
          <a:lstStyle/>
          <a:p>
            <a:fld id="{F7797A37-DD7C-42DB-A9D0-99266DDEA6DD}" type="datetime1">
              <a:rPr lang="tr-TR" smtClean="0"/>
              <a:pPr/>
              <a:t>10.02.2016</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
        <p:nvSpPr>
          <p:cNvPr id="7" name="6 Slayt Numarası Yer Tutucusu"/>
          <p:cNvSpPr>
            <a:spLocks noGrp="1"/>
          </p:cNvSpPr>
          <p:nvPr>
            <p:ph type="sldNum" sz="quarter" idx="12"/>
          </p:nvPr>
        </p:nvSpPr>
        <p:spPr/>
        <p:txBody>
          <a:bodyPr/>
          <a:lstStyle/>
          <a:p>
            <a:fld id="{3B4D55F9-4475-42CD-B8D8-DBAC20A9ED7C}" type="slidenum">
              <a:rPr lang="tr-TR" smtClean="0"/>
              <a:pPr/>
              <a:t>‹#›</a:t>
            </a:fld>
            <a:endParaRPr lang="tr-TR"/>
          </a:p>
        </p:txBody>
      </p:sp>
      <p:sp>
        <p:nvSpPr>
          <p:cNvPr id="11" name="10 İçerik Yer Tutucusu"/>
          <p:cNvSpPr>
            <a:spLocks noGrp="1"/>
          </p:cNvSpPr>
          <p:nvPr>
            <p:ph sz="quarter" idx="1"/>
          </p:nvPr>
        </p:nvSpPr>
        <p:spPr>
          <a:xfrm>
            <a:off x="2971800" y="1600200"/>
            <a:ext cx="5715000" cy="44958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914400" y="4900550"/>
            <a:ext cx="7315200" cy="522288"/>
          </a:xfrm>
        </p:spPr>
        <p:txBody>
          <a:bodyPr anchor="ctr">
            <a:noAutofit/>
          </a:bodyPr>
          <a:lstStyle>
            <a:lvl1pPr algn="l">
              <a:buNone/>
              <a:defRPr sz="2800" b="0"/>
            </a:lvl1pPr>
          </a:lstStyle>
          <a:p>
            <a:r>
              <a:rPr kumimoji="0" lang="tr-TR" smtClean="0"/>
              <a:t>Asıl başlık stili için tıklatın</a:t>
            </a:r>
            <a:endParaRPr kumimoji="0" lang="en-US"/>
          </a:p>
        </p:txBody>
      </p:sp>
      <p:sp>
        <p:nvSpPr>
          <p:cNvPr id="4" name="3 Metin Yer Tutucusu"/>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tr-TR" smtClean="0"/>
              <a:t>Asıl metin stillerini düzenlemek için tıklatın</a:t>
            </a:r>
          </a:p>
        </p:txBody>
      </p:sp>
      <p:sp>
        <p:nvSpPr>
          <p:cNvPr id="5" name="4 Veri Yer Tutucusu"/>
          <p:cNvSpPr>
            <a:spLocks noGrp="1"/>
          </p:cNvSpPr>
          <p:nvPr>
            <p:ph type="dt" sz="half" idx="10"/>
          </p:nvPr>
        </p:nvSpPr>
        <p:spPr/>
        <p:txBody>
          <a:bodyPr/>
          <a:lstStyle/>
          <a:p>
            <a:fld id="{A8427421-0384-4C74-994F-4DDD24264EB9}" type="datetime1">
              <a:rPr lang="tr-TR" smtClean="0"/>
              <a:pPr/>
              <a:t>10.02.2016</a:t>
            </a:fld>
            <a:endParaRPr lang="tr-TR"/>
          </a:p>
        </p:txBody>
      </p:sp>
      <p:sp>
        <p:nvSpPr>
          <p:cNvPr id="6" name="5 Altbilgi Yer Tutucusu"/>
          <p:cNvSpPr>
            <a:spLocks noGrp="1"/>
          </p:cNvSpPr>
          <p:nvPr>
            <p:ph type="ftr" sz="quarter" idx="11"/>
          </p:nvPr>
        </p:nvSpPr>
        <p:spPr>
          <a:xfrm>
            <a:off x="914400" y="6172200"/>
            <a:ext cx="3886200" cy="457200"/>
          </a:xfrm>
        </p:spPr>
        <p:txBody>
          <a:bodyPr/>
          <a:lstStyle/>
          <a:p>
            <a:r>
              <a:rPr lang="tr-TR" smtClean="0"/>
              <a:t>Copyright Tzn Arc</a:t>
            </a:r>
            <a:endParaRPr lang="tr-TR"/>
          </a:p>
        </p:txBody>
      </p:sp>
      <p:sp>
        <p:nvSpPr>
          <p:cNvPr id="7" name="6 Slayt Numarası Yer Tutucusu"/>
          <p:cNvSpPr>
            <a:spLocks noGrp="1"/>
          </p:cNvSpPr>
          <p:nvPr>
            <p:ph type="sldNum" sz="quarter" idx="12"/>
          </p:nvPr>
        </p:nvSpPr>
        <p:spPr>
          <a:xfrm>
            <a:off x="146304" y="6208776"/>
            <a:ext cx="457200" cy="457200"/>
          </a:xfrm>
        </p:spPr>
        <p:txBody>
          <a:bodyPr/>
          <a:lstStyle/>
          <a:p>
            <a:fld id="{3B4D55F9-4475-42CD-B8D8-DBAC20A9ED7C}" type="slidenum">
              <a:rPr lang="tr-TR" smtClean="0"/>
              <a:pPr/>
              <a:t>‹#›</a:t>
            </a:fld>
            <a:endParaRPr lang="tr-TR"/>
          </a:p>
        </p:txBody>
      </p:sp>
      <p:sp>
        <p:nvSpPr>
          <p:cNvPr id="11" name="10 Dikdörtgen"/>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Dikdörtgen"/>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Dikdörtgen"/>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2 Resim Yer Tutucusu"/>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tr-TR" smtClean="0"/>
              <a:t>Resim eklemek için simgeyi tıklatın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8 Dikdörtgen"/>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7 Yuvarlatılmış Dikdörtgen"/>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21 Başlık Yer Tutucusu"/>
          <p:cNvSpPr>
            <a:spLocks noGrp="1"/>
          </p:cNvSpPr>
          <p:nvPr>
            <p:ph type="title"/>
          </p:nvPr>
        </p:nvSpPr>
        <p:spPr>
          <a:xfrm>
            <a:off x="914400" y="274638"/>
            <a:ext cx="7772400" cy="1143000"/>
          </a:xfrm>
          <a:prstGeom prst="rect">
            <a:avLst/>
          </a:prstGeom>
        </p:spPr>
        <p:txBody>
          <a:bodyPr bIns="91440" anchor="b" anchorCtr="0">
            <a:normAutofit/>
          </a:bodyPr>
          <a:lstStyle/>
          <a:p>
            <a:r>
              <a:rPr kumimoji="0" lang="tr-TR" smtClean="0"/>
              <a:t>Asıl başlık stili için tıklatın</a:t>
            </a:r>
            <a:endParaRPr kumimoji="0" lang="en-US"/>
          </a:p>
        </p:txBody>
      </p:sp>
      <p:sp>
        <p:nvSpPr>
          <p:cNvPr id="13" name="12 Metin Yer Tutucusu"/>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tr-TR" smtClean="0"/>
              <a:t>Asıl metin stillerini düzenlemek için tıklatın</a:t>
            </a:r>
          </a:p>
          <a:p>
            <a:pPr lvl="1" eaLnBrk="1" latinLnBrk="0" hangingPunct="1"/>
            <a:r>
              <a:rPr kumimoji="0" lang="tr-TR" smtClean="0"/>
              <a:t>İkinci düzey</a:t>
            </a:r>
          </a:p>
          <a:p>
            <a:pPr lvl="2" eaLnBrk="1" latinLnBrk="0" hangingPunct="1"/>
            <a:r>
              <a:rPr kumimoji="0" lang="tr-TR" smtClean="0"/>
              <a:t>Üçüncü düzey</a:t>
            </a:r>
          </a:p>
          <a:p>
            <a:pPr lvl="3" eaLnBrk="1" latinLnBrk="0" hangingPunct="1"/>
            <a:r>
              <a:rPr kumimoji="0" lang="tr-TR" smtClean="0"/>
              <a:t>Dördüncü düzey</a:t>
            </a:r>
          </a:p>
          <a:p>
            <a:pPr lvl="4" eaLnBrk="1" latinLnBrk="0" hangingPunct="1"/>
            <a:r>
              <a:rPr kumimoji="0" lang="tr-TR" smtClean="0"/>
              <a:t>Beşinci düzey</a:t>
            </a:r>
            <a:endParaRPr kumimoji="0" lang="en-US"/>
          </a:p>
        </p:txBody>
      </p:sp>
      <p:sp>
        <p:nvSpPr>
          <p:cNvPr id="14" name="13 Veri Yer Tutucusu"/>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21FA7A52-39B5-4B72-9D46-3A9785A26D85}" type="datetime1">
              <a:rPr lang="tr-TR" smtClean="0"/>
              <a:pPr/>
              <a:t>10.02.2016</a:t>
            </a:fld>
            <a:endParaRPr lang="tr-TR"/>
          </a:p>
        </p:txBody>
      </p:sp>
      <p:sp>
        <p:nvSpPr>
          <p:cNvPr id="3" name="2 Altbilgi Yer Tutucusu"/>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tr-TR" smtClean="0"/>
              <a:t>Copyright Tzn Arc</a:t>
            </a:r>
            <a:endParaRPr lang="tr-TR"/>
          </a:p>
        </p:txBody>
      </p:sp>
      <p:sp>
        <p:nvSpPr>
          <p:cNvPr id="23" name="22 Slayt Numarası Yer Tutucusu"/>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3B4D55F9-4475-42CD-B8D8-DBAC20A9ED7C}" type="slidenum">
              <a:rPr lang="tr-TR" smtClean="0"/>
              <a:pPr/>
              <a:t>‹#›</a:t>
            </a:fld>
            <a:endParaRPr lang="tr-T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Alt Başlık"/>
          <p:cNvSpPr>
            <a:spLocks noGrp="1"/>
          </p:cNvSpPr>
          <p:nvPr>
            <p:ph type="subTitle" idx="1"/>
          </p:nvPr>
        </p:nvSpPr>
        <p:spPr/>
        <p:txBody>
          <a:bodyPr/>
          <a:lstStyle/>
          <a:p>
            <a:endParaRPr lang="tr-TR"/>
          </a:p>
        </p:txBody>
      </p:sp>
      <p:sp>
        <p:nvSpPr>
          <p:cNvPr id="2" name="1 Başlık"/>
          <p:cNvSpPr>
            <a:spLocks noGrp="1"/>
          </p:cNvSpPr>
          <p:nvPr>
            <p:ph type="ctrTitle"/>
          </p:nvPr>
        </p:nvSpPr>
        <p:spPr/>
        <p:txBody>
          <a:bodyPr/>
          <a:lstStyle/>
          <a:p>
            <a:r>
              <a:rPr lang="tr-TR" dirty="0" smtClean="0"/>
              <a:t>ENDOKRİN SİSTEM</a:t>
            </a:r>
            <a:endParaRPr lang="tr-TR" dirty="0"/>
          </a:p>
        </p:txBody>
      </p:sp>
      <p:sp>
        <p:nvSpPr>
          <p:cNvPr id="4" name="3 Veri Yer Tutucusu"/>
          <p:cNvSpPr>
            <a:spLocks noGrp="1"/>
          </p:cNvSpPr>
          <p:nvPr>
            <p:ph type="dt" sz="half" idx="10"/>
          </p:nvPr>
        </p:nvSpPr>
        <p:spPr/>
        <p:txBody>
          <a:bodyPr/>
          <a:lstStyle/>
          <a:p>
            <a:fld id="{3152CCF0-6A16-4D41-ABCC-6223723B36AA}"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1</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6146" name="Picture 2"/>
          <p:cNvPicPr>
            <a:picLocks noGrp="1" noChangeAspect="1" noChangeArrowheads="1"/>
          </p:cNvPicPr>
          <p:nvPr>
            <p:ph sz="quarter" idx="1"/>
          </p:nvPr>
        </p:nvPicPr>
        <p:blipFill>
          <a:blip r:embed="rId2" cstate="print"/>
          <a:srcRect/>
          <a:stretch>
            <a:fillRect/>
          </a:stretch>
        </p:blipFill>
        <p:spPr bwMode="auto">
          <a:xfrm>
            <a:off x="973972" y="188639"/>
            <a:ext cx="7198428" cy="6668947"/>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207BBF51-55E0-48B6-A361-4743EAB7394F}"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10</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11</a:t>
            </a:fld>
            <a:endParaRPr lang="tr-TR"/>
          </a:p>
        </p:txBody>
      </p:sp>
      <p:sp>
        <p:nvSpPr>
          <p:cNvPr id="6" name="5 İçerik Yer Tutucusu"/>
          <p:cNvSpPr>
            <a:spLocks noGrp="1"/>
          </p:cNvSpPr>
          <p:nvPr>
            <p:ph sz="quarter" idx="1"/>
          </p:nvPr>
        </p:nvSpPr>
        <p:spPr>
          <a:solidFill>
            <a:schemeClr val="accent2">
              <a:lumMod val="20000"/>
              <a:lumOff val="80000"/>
            </a:schemeClr>
          </a:solidFill>
        </p:spPr>
        <p:txBody>
          <a:bodyPr>
            <a:normAutofit/>
          </a:bodyPr>
          <a:lstStyle/>
          <a:p>
            <a:r>
              <a:rPr lang="tr-TR" dirty="0" smtClean="0"/>
              <a:t>ÖN HİPOFİZ:  Hipofizin ön lobu, </a:t>
            </a:r>
            <a:r>
              <a:rPr lang="tr-TR" dirty="0" err="1" smtClean="0"/>
              <a:t>embriyonik</a:t>
            </a:r>
            <a:r>
              <a:rPr lang="tr-TR" dirty="0" smtClean="0"/>
              <a:t> dönemde ağız içinde oluşan bir dokunun beyne doğru gelişmesi ve sonra ağız ile bağlantısının kopması sonucunda oluşur. </a:t>
            </a:r>
          </a:p>
          <a:p>
            <a:r>
              <a:rPr lang="tr-TR" dirty="0" smtClean="0"/>
              <a:t>Ön hipofiz bezi hücreleri kendi sentezledikleri hormonları  doğrudan </a:t>
            </a:r>
            <a:r>
              <a:rPr lang="sv-SE" dirty="0" smtClean="0"/>
              <a:t>kan damarlarına boşaltır ve vücuda</a:t>
            </a:r>
            <a:r>
              <a:rPr lang="tr-TR" dirty="0" smtClean="0"/>
              <a:t> dağılmasını sağlar. </a:t>
            </a:r>
          </a:p>
          <a:p>
            <a:r>
              <a:rPr lang="tr-TR" dirty="0" err="1" smtClean="0"/>
              <a:t>Hipotalamus</a:t>
            </a:r>
            <a:r>
              <a:rPr lang="tr-TR" dirty="0" smtClean="0"/>
              <a:t> tarafından salgılanan </a:t>
            </a:r>
            <a:r>
              <a:rPr lang="tr-TR" i="1" dirty="0" smtClean="0"/>
              <a:t>salgılattırıcı (</a:t>
            </a:r>
            <a:r>
              <a:rPr lang="tr-TR" i="1" dirty="0" err="1" smtClean="0"/>
              <a:t>releasing</a:t>
            </a:r>
            <a:r>
              <a:rPr lang="tr-TR" i="1" dirty="0" smtClean="0"/>
              <a:t>) ve durdurucu (</a:t>
            </a:r>
            <a:r>
              <a:rPr lang="tr-TR" i="1" dirty="0" err="1" smtClean="0"/>
              <a:t>inhibiting</a:t>
            </a:r>
            <a:r>
              <a:rPr lang="tr-TR" i="1" dirty="0" smtClean="0"/>
              <a:t>) hormonlar, hipofiz bezinin </a:t>
            </a:r>
            <a:r>
              <a:rPr lang="tr-TR" dirty="0" smtClean="0"/>
              <a:t>ön lobundan salgılanan hormonları kontrol etmektedir.</a:t>
            </a:r>
            <a:endParaRPr lang="tr-T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12</a:t>
            </a:fld>
            <a:endParaRPr lang="tr-TR"/>
          </a:p>
        </p:txBody>
      </p:sp>
      <p:pic>
        <p:nvPicPr>
          <p:cNvPr id="2050" name="Picture 2"/>
          <p:cNvPicPr>
            <a:picLocks noGrp="1" noChangeAspect="1" noChangeArrowheads="1"/>
          </p:cNvPicPr>
          <p:nvPr>
            <p:ph sz="quarter" idx="1"/>
          </p:nvPr>
        </p:nvPicPr>
        <p:blipFill>
          <a:blip r:embed="rId2" cstate="print"/>
          <a:srcRect/>
          <a:stretch>
            <a:fillRect/>
          </a:stretch>
        </p:blipFill>
        <p:spPr bwMode="auto">
          <a:xfrm>
            <a:off x="1187624" y="363445"/>
            <a:ext cx="6696744" cy="6117792"/>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ÖN HİPOFİZ HORMONLARI</a:t>
            </a:r>
            <a:endParaRPr lang="tr-TR" dirty="0"/>
          </a:p>
        </p:txBody>
      </p:sp>
      <p:sp>
        <p:nvSpPr>
          <p:cNvPr id="3" name="2 İçerik Yer Tutucusu"/>
          <p:cNvSpPr>
            <a:spLocks noGrp="1"/>
          </p:cNvSpPr>
          <p:nvPr>
            <p:ph sz="quarter" idx="1"/>
          </p:nvPr>
        </p:nvSpPr>
        <p:spPr/>
        <p:txBody>
          <a:bodyPr>
            <a:normAutofit/>
          </a:bodyPr>
          <a:lstStyle/>
          <a:p>
            <a:r>
              <a:rPr lang="tr-TR" dirty="0" smtClean="0"/>
              <a:t>Hipofizin ön lobu </a:t>
            </a:r>
            <a:r>
              <a:rPr lang="tr-TR" dirty="0" err="1" smtClean="0"/>
              <a:t>epitel</a:t>
            </a:r>
            <a:r>
              <a:rPr lang="tr-TR" dirty="0" smtClean="0"/>
              <a:t> dokudan meydana gelmiştir.Buradan temel olarak 2 tip hormon salgılanır (TROPİN VE BÜYÜME HORMONU)</a:t>
            </a:r>
          </a:p>
          <a:p>
            <a:r>
              <a:rPr lang="tr-TR" b="1" dirty="0" err="1" smtClean="0"/>
              <a:t>Tropin</a:t>
            </a:r>
            <a:r>
              <a:rPr lang="tr-TR" b="1" dirty="0" smtClean="0"/>
              <a:t> hormonlar: </a:t>
            </a:r>
            <a:r>
              <a:rPr lang="tr-TR" dirty="0" smtClean="0"/>
              <a:t>Diğer endokrin bezlerin hormon salgılamasını uyaran hormonlardır.Önemli </a:t>
            </a:r>
            <a:r>
              <a:rPr lang="tr-TR" dirty="0" err="1" smtClean="0"/>
              <a:t>tropin</a:t>
            </a:r>
            <a:r>
              <a:rPr lang="tr-TR" dirty="0" smtClean="0"/>
              <a:t> hormonlar:</a:t>
            </a:r>
            <a:endParaRPr lang="tr-TR" b="1" dirty="0" smtClean="0"/>
          </a:p>
          <a:p>
            <a:r>
              <a:rPr lang="tr-TR" dirty="0" smtClean="0"/>
              <a:t>TSH, ACTH, </a:t>
            </a:r>
            <a:r>
              <a:rPr lang="tr-TR" dirty="0" err="1" smtClean="0"/>
              <a:t>Gonadotropinler</a:t>
            </a:r>
            <a:r>
              <a:rPr lang="tr-TR" dirty="0" smtClean="0"/>
              <a:t> (FSH -LH )</a:t>
            </a:r>
          </a:p>
          <a:p>
            <a:r>
              <a:rPr lang="tr-TR" b="1" dirty="0" smtClean="0"/>
              <a:t>Diğer hormonlar: GH, PRL, MSH ve </a:t>
            </a:r>
            <a:r>
              <a:rPr lang="tr-TR" b="1" dirty="0" err="1" smtClean="0"/>
              <a:t>endorfinlerdir</a:t>
            </a:r>
            <a:r>
              <a:rPr lang="tr-TR" b="1" dirty="0" smtClean="0"/>
              <a:t>.</a:t>
            </a:r>
          </a:p>
          <a:p>
            <a:endParaRPr lang="tr-TR" dirty="0"/>
          </a:p>
        </p:txBody>
      </p:sp>
      <p:sp>
        <p:nvSpPr>
          <p:cNvPr id="4" name="3 Veri Yer Tutucusu"/>
          <p:cNvSpPr>
            <a:spLocks noGrp="1"/>
          </p:cNvSpPr>
          <p:nvPr>
            <p:ph type="dt" sz="half" idx="10"/>
          </p:nvPr>
        </p:nvSpPr>
        <p:spPr/>
        <p:txBody>
          <a:bodyPr/>
          <a:lstStyle/>
          <a:p>
            <a:fld id="{57BB578E-69BE-4553-B9E1-52E9BD579AFD}"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13</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
        <p:nvSpPr>
          <p:cNvPr id="7" name="6 Metin kutusu"/>
          <p:cNvSpPr txBox="1"/>
          <p:nvPr/>
        </p:nvSpPr>
        <p:spPr>
          <a:xfrm>
            <a:off x="1475656" y="5085184"/>
            <a:ext cx="4752528" cy="923330"/>
          </a:xfrm>
          <a:prstGeom prst="rect">
            <a:avLst/>
          </a:prstGeom>
          <a:solidFill>
            <a:srgbClr val="92D050"/>
          </a:solidFill>
        </p:spPr>
        <p:txBody>
          <a:bodyPr wrap="square" rtlCol="0">
            <a:spAutoFit/>
          </a:bodyPr>
          <a:lstStyle/>
          <a:p>
            <a:r>
              <a:rPr lang="tr-TR" b="1" dirty="0" smtClean="0"/>
              <a:t>TROPHIC</a:t>
            </a:r>
            <a:r>
              <a:rPr lang="tr-TR" dirty="0" smtClean="0"/>
              <a:t>: Besleyici </a:t>
            </a:r>
          </a:p>
          <a:p>
            <a:r>
              <a:rPr lang="tr-TR" dirty="0" smtClean="0"/>
              <a:t>Ekolojide 1.,2.,3 </a:t>
            </a:r>
            <a:r>
              <a:rPr lang="tr-TR" dirty="0" err="1" smtClean="0"/>
              <a:t>trofik</a:t>
            </a:r>
            <a:r>
              <a:rPr lang="tr-TR" dirty="0" smtClean="0"/>
              <a:t> düzey vardı (beslenme basamakları)</a:t>
            </a:r>
            <a:endParaRPr lang="tr-T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9218" name="Picture 2"/>
          <p:cNvPicPr>
            <a:picLocks noGrp="1" noChangeAspect="1" noChangeArrowheads="1"/>
          </p:cNvPicPr>
          <p:nvPr>
            <p:ph sz="quarter" idx="1"/>
          </p:nvPr>
        </p:nvPicPr>
        <p:blipFill>
          <a:blip r:embed="rId2" cstate="print"/>
          <a:srcRect/>
          <a:stretch>
            <a:fillRect/>
          </a:stretch>
        </p:blipFill>
        <p:spPr bwMode="auto">
          <a:xfrm>
            <a:off x="467544" y="225427"/>
            <a:ext cx="8424935" cy="6371925"/>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1D87EB1E-7391-4953-9196-F616C3E929BB}"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14</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8B1D7C2F-8665-4A6A-A30F-7471CBD2B2D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Copyrigt Tzn Arc</a:t>
            </a:r>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15</a:t>
            </a:fld>
            <a:endParaRPr lang="tr-TR"/>
          </a:p>
        </p:txBody>
      </p:sp>
      <p:pic>
        <p:nvPicPr>
          <p:cNvPr id="78850" name="Picture 2"/>
          <p:cNvPicPr>
            <a:picLocks noGrp="1" noChangeAspect="1" noChangeArrowheads="1"/>
          </p:cNvPicPr>
          <p:nvPr>
            <p:ph sz="quarter" idx="1"/>
          </p:nvPr>
        </p:nvPicPr>
        <p:blipFill>
          <a:blip r:embed="rId2" cstate="print"/>
          <a:srcRect/>
          <a:stretch>
            <a:fillRect/>
          </a:stretch>
        </p:blipFill>
        <p:spPr bwMode="auto">
          <a:xfrm>
            <a:off x="532329" y="404664"/>
            <a:ext cx="8272761" cy="56151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p:txBody>
          <a:bodyPr>
            <a:normAutofit fontScale="92500" lnSpcReduction="20000"/>
          </a:bodyPr>
          <a:lstStyle/>
          <a:p>
            <a:r>
              <a:rPr lang="tr-TR" b="1" dirty="0" smtClean="0"/>
              <a:t>TSH (</a:t>
            </a:r>
            <a:r>
              <a:rPr lang="tr-TR" b="1" dirty="0" err="1" smtClean="0"/>
              <a:t>Tiroid</a:t>
            </a:r>
            <a:r>
              <a:rPr lang="tr-TR" b="1" dirty="0" smtClean="0"/>
              <a:t> uyarıcı hormon): </a:t>
            </a:r>
            <a:r>
              <a:rPr lang="tr-TR" dirty="0" err="1" smtClean="0"/>
              <a:t>Tiroid</a:t>
            </a:r>
            <a:r>
              <a:rPr lang="tr-TR" dirty="0" smtClean="0"/>
              <a:t> hormonlarının sentezini ve salgılanmasını düzenler.</a:t>
            </a:r>
          </a:p>
          <a:p>
            <a:r>
              <a:rPr lang="tr-TR" b="1" dirty="0" smtClean="0"/>
              <a:t>ACTH (</a:t>
            </a:r>
            <a:r>
              <a:rPr lang="tr-TR" b="1" dirty="0" err="1" smtClean="0"/>
              <a:t>Adrenokortikotropik</a:t>
            </a:r>
            <a:r>
              <a:rPr lang="tr-TR" b="1" dirty="0" smtClean="0"/>
              <a:t> hormon): </a:t>
            </a:r>
            <a:r>
              <a:rPr lang="tr-TR" dirty="0" smtClean="0"/>
              <a:t>Böbrek üstü bezinin kabuk bölgesini</a:t>
            </a:r>
            <a:r>
              <a:rPr lang="tr-TR" b="1" dirty="0" smtClean="0"/>
              <a:t> (</a:t>
            </a:r>
            <a:r>
              <a:rPr lang="tr-TR" dirty="0" smtClean="0"/>
              <a:t>adrenal</a:t>
            </a:r>
            <a:r>
              <a:rPr lang="tr-TR" b="1" dirty="0" smtClean="0"/>
              <a:t> </a:t>
            </a:r>
            <a:r>
              <a:rPr lang="tr-TR" dirty="0" smtClean="0"/>
              <a:t>korteksi) </a:t>
            </a:r>
            <a:r>
              <a:rPr lang="tr-TR" dirty="0" err="1" smtClean="0"/>
              <a:t>steroid</a:t>
            </a:r>
            <a:r>
              <a:rPr lang="tr-TR" dirty="0" smtClean="0"/>
              <a:t> yapılı hormonları salgılanması için uyarır.</a:t>
            </a:r>
          </a:p>
          <a:p>
            <a:r>
              <a:rPr lang="tr-TR" b="1" dirty="0" smtClean="0"/>
              <a:t>FSH (</a:t>
            </a:r>
            <a:r>
              <a:rPr lang="tr-TR" b="1" dirty="0" err="1" smtClean="0"/>
              <a:t>Folikül</a:t>
            </a:r>
            <a:r>
              <a:rPr lang="tr-TR" b="1" dirty="0" smtClean="0"/>
              <a:t> uyarıcı hormon) ve LH (</a:t>
            </a:r>
            <a:r>
              <a:rPr lang="tr-TR" b="1" dirty="0" err="1" smtClean="0"/>
              <a:t>Luteinize</a:t>
            </a:r>
            <a:r>
              <a:rPr lang="tr-TR" b="1" dirty="0" smtClean="0"/>
              <a:t> edici hormon) : </a:t>
            </a:r>
            <a:r>
              <a:rPr lang="tr-TR" b="1" dirty="0" err="1" smtClean="0">
                <a:solidFill>
                  <a:srgbClr val="FF0000"/>
                </a:solidFill>
              </a:rPr>
              <a:t>Gonad</a:t>
            </a:r>
            <a:r>
              <a:rPr lang="tr-TR" b="1" dirty="0" err="1" smtClean="0"/>
              <a:t>otropinler</a:t>
            </a:r>
            <a:r>
              <a:rPr lang="tr-TR" b="1" dirty="0" smtClean="0"/>
              <a:t> </a:t>
            </a:r>
            <a:r>
              <a:rPr lang="tr-TR" dirty="0" smtClean="0"/>
              <a:t>olarak da adlandırılan bu hormonlar, eşey bezlerini (</a:t>
            </a:r>
            <a:r>
              <a:rPr lang="tr-TR" dirty="0" err="1" smtClean="0"/>
              <a:t>ovaryum</a:t>
            </a:r>
            <a:r>
              <a:rPr lang="tr-TR" dirty="0" smtClean="0"/>
              <a:t> ve testis) etkileyerek cinsiyet hormonlarının salgılanmasını ayrıca yumurta ile spermin gelişimini düzenlerler.</a:t>
            </a:r>
          </a:p>
          <a:p>
            <a:r>
              <a:rPr lang="tr-TR" b="1" dirty="0" smtClean="0"/>
              <a:t>GH (Büyüme hormonu) = </a:t>
            </a:r>
            <a:r>
              <a:rPr lang="tr-TR" b="1" dirty="0" err="1" smtClean="0">
                <a:solidFill>
                  <a:srgbClr val="FF0000"/>
                </a:solidFill>
              </a:rPr>
              <a:t>Soma</a:t>
            </a:r>
            <a:r>
              <a:rPr lang="tr-TR" b="1" dirty="0" err="1" smtClean="0"/>
              <a:t>totropin</a:t>
            </a:r>
            <a:r>
              <a:rPr lang="tr-TR" b="1" dirty="0" smtClean="0"/>
              <a:t> (STH): </a:t>
            </a:r>
            <a:r>
              <a:rPr lang="tr-TR" dirty="0" smtClean="0"/>
              <a:t>Kemik, kıkırdak ve iskelet kasları başta olmak üzere vücutta büyüme kapasitesi olan her dokuda büyümeye yol açar. Uyardığı dokuların hücrelerinde </a:t>
            </a:r>
            <a:r>
              <a:rPr lang="tr-TR" dirty="0" err="1" smtClean="0"/>
              <a:t>mRNA</a:t>
            </a:r>
            <a:r>
              <a:rPr lang="tr-TR" dirty="0" smtClean="0"/>
              <a:t> ve protein sentezini hızlandırır.</a:t>
            </a:r>
            <a:endParaRPr lang="tr-TR" dirty="0"/>
          </a:p>
        </p:txBody>
      </p:sp>
      <p:sp>
        <p:nvSpPr>
          <p:cNvPr id="4" name="3 Veri Yer Tutucusu"/>
          <p:cNvSpPr>
            <a:spLocks noGrp="1"/>
          </p:cNvSpPr>
          <p:nvPr>
            <p:ph type="dt" sz="half" idx="10"/>
          </p:nvPr>
        </p:nvSpPr>
        <p:spPr/>
        <p:txBody>
          <a:bodyPr/>
          <a:lstStyle/>
          <a:p>
            <a:fld id="{E5C657BC-1E3B-41B3-B17F-E81A60BBB1FF}"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16</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0242" name="Picture 2"/>
          <p:cNvPicPr>
            <a:picLocks noGrp="1" noChangeAspect="1" noChangeArrowheads="1"/>
          </p:cNvPicPr>
          <p:nvPr>
            <p:ph sz="quarter" idx="1"/>
          </p:nvPr>
        </p:nvPicPr>
        <p:blipFill>
          <a:blip r:embed="rId2" cstate="print"/>
          <a:srcRect/>
          <a:stretch>
            <a:fillRect/>
          </a:stretch>
        </p:blipFill>
        <p:spPr bwMode="auto">
          <a:xfrm>
            <a:off x="251520" y="2780928"/>
            <a:ext cx="8533903" cy="1944216"/>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9FA96448-5DA6-4FB4-8B4A-1B27A22156DC}"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17</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p:txBody>
          <a:bodyPr>
            <a:normAutofit lnSpcReduction="10000"/>
          </a:bodyPr>
          <a:lstStyle/>
          <a:p>
            <a:r>
              <a:rPr lang="tr-TR" b="1" dirty="0" smtClean="0"/>
              <a:t>PRL (</a:t>
            </a:r>
            <a:r>
              <a:rPr lang="tr-TR" b="1" dirty="0" err="1" smtClean="0"/>
              <a:t>Pro</a:t>
            </a:r>
            <a:r>
              <a:rPr lang="tr-TR" b="1" dirty="0" err="1" smtClean="0">
                <a:solidFill>
                  <a:srgbClr val="FF0000"/>
                </a:solidFill>
              </a:rPr>
              <a:t>laktin</a:t>
            </a:r>
            <a:r>
              <a:rPr lang="tr-TR" b="1" dirty="0" smtClean="0"/>
              <a:t>=LTH): </a:t>
            </a:r>
            <a:r>
              <a:rPr lang="tr-TR" dirty="0" smtClean="0"/>
              <a:t>Gebelik sırasında meme bezlerinin büyümesini sağlar. Doğumda PRL miktarının artması ile </a:t>
            </a:r>
            <a:r>
              <a:rPr lang="tr-TR" b="1" dirty="0" smtClean="0">
                <a:solidFill>
                  <a:srgbClr val="FF0000"/>
                </a:solidFill>
              </a:rPr>
              <a:t>süt</a:t>
            </a:r>
            <a:r>
              <a:rPr lang="tr-TR" dirty="0" smtClean="0"/>
              <a:t> oluşumu sağlanır. Emzirme sırasında PRL, </a:t>
            </a:r>
            <a:r>
              <a:rPr lang="tr-TR" dirty="0" err="1" smtClean="0"/>
              <a:t>Gonodotropinlerin</a:t>
            </a:r>
            <a:r>
              <a:rPr lang="tr-TR" dirty="0" smtClean="0"/>
              <a:t> (FSH ve LH) salgılanmasını engeller veya azaltır. Bu nedenle bebeğini emziren bayanın doğurganlığı azalır.</a:t>
            </a:r>
          </a:p>
          <a:p>
            <a:r>
              <a:rPr lang="tr-TR" b="1" dirty="0" smtClean="0"/>
              <a:t>MSH (</a:t>
            </a:r>
            <a:r>
              <a:rPr lang="tr-TR" b="1" dirty="0" err="1" smtClean="0"/>
              <a:t>Melanosit</a:t>
            </a:r>
            <a:r>
              <a:rPr lang="tr-TR" b="1" dirty="0" smtClean="0"/>
              <a:t> uyarıcı hormon): </a:t>
            </a:r>
            <a:r>
              <a:rPr lang="tr-TR" dirty="0" smtClean="0"/>
              <a:t>Bazı omurgalılarda derinin renk içeren hücrelerinin etkinliğini düzenler. </a:t>
            </a:r>
          </a:p>
          <a:p>
            <a:r>
              <a:rPr lang="tr-TR" b="1" dirty="0" err="1" smtClean="0"/>
              <a:t>End</a:t>
            </a:r>
            <a:r>
              <a:rPr lang="tr-TR" b="1" dirty="0" err="1" smtClean="0">
                <a:solidFill>
                  <a:srgbClr val="FF0000"/>
                </a:solidFill>
              </a:rPr>
              <a:t>orfin</a:t>
            </a:r>
            <a:r>
              <a:rPr lang="tr-TR" b="1" dirty="0" err="1" smtClean="0"/>
              <a:t>ler</a:t>
            </a:r>
            <a:r>
              <a:rPr lang="tr-TR" b="1" dirty="0" smtClean="0"/>
              <a:t>: </a:t>
            </a:r>
            <a:r>
              <a:rPr lang="tr-TR" dirty="0" smtClean="0"/>
              <a:t>Beyindeki bazı sinir hücreleri tarafından da sentezlenirler. Ağrı duymayı engelleyici maddelerdir. Bunlar beynin doğal </a:t>
            </a:r>
            <a:r>
              <a:rPr lang="tr-TR" b="1" dirty="0" smtClean="0">
                <a:solidFill>
                  <a:srgbClr val="FF0000"/>
                </a:solidFill>
              </a:rPr>
              <a:t>uyuşturucu</a:t>
            </a:r>
            <a:r>
              <a:rPr lang="tr-TR" dirty="0" smtClean="0"/>
              <a:t>ları olarak adlandırılır.</a:t>
            </a:r>
            <a:endParaRPr lang="tr-TR" dirty="0"/>
          </a:p>
        </p:txBody>
      </p:sp>
      <p:sp>
        <p:nvSpPr>
          <p:cNvPr id="4" name="3 Veri Yer Tutucusu"/>
          <p:cNvSpPr>
            <a:spLocks noGrp="1"/>
          </p:cNvSpPr>
          <p:nvPr>
            <p:ph type="dt" sz="half" idx="10"/>
          </p:nvPr>
        </p:nvSpPr>
        <p:spPr/>
        <p:txBody>
          <a:bodyPr/>
          <a:lstStyle/>
          <a:p>
            <a:fld id="{DEAACADE-291E-402F-8504-0606E8CDC57C}" type="datetime1">
              <a:rPr lang="tr-TR" smtClean="0"/>
              <a:pPr/>
              <a:t>10.02.2016</a:t>
            </a:fld>
            <a:endParaRPr lang="tr-TR" dirty="0"/>
          </a:p>
        </p:txBody>
      </p:sp>
      <p:sp>
        <p:nvSpPr>
          <p:cNvPr id="5" name="4 Slayt Numarası Yer Tutucusu"/>
          <p:cNvSpPr>
            <a:spLocks noGrp="1"/>
          </p:cNvSpPr>
          <p:nvPr>
            <p:ph type="sldNum" sz="quarter" idx="12"/>
          </p:nvPr>
        </p:nvSpPr>
        <p:spPr/>
        <p:txBody>
          <a:bodyPr/>
          <a:lstStyle/>
          <a:p>
            <a:fld id="{AC666A51-3FDF-451F-BDCF-52A6E053356C}" type="slidenum">
              <a:rPr lang="tr-TR" smtClean="0"/>
              <a:pPr/>
              <a:t>18</a:t>
            </a:fld>
            <a:endParaRPr lang="tr-TR"/>
          </a:p>
        </p:txBody>
      </p:sp>
      <p:sp>
        <p:nvSpPr>
          <p:cNvPr id="6" name="5 Altbilgi Yer Tutucusu"/>
          <p:cNvSpPr>
            <a:spLocks noGrp="1"/>
          </p:cNvSpPr>
          <p:nvPr>
            <p:ph type="ftr" sz="quarter" idx="11"/>
          </p:nvPr>
        </p:nvSpPr>
        <p:spPr/>
        <p:txBody>
          <a:bodyPr/>
          <a:lstStyle/>
          <a:p>
            <a:r>
              <a:rPr lang="tr-TR" dirty="0" err="1" smtClean="0"/>
              <a:t>Copyrigt</a:t>
            </a:r>
            <a:r>
              <a:rPr lang="tr-TR" dirty="0" smtClean="0"/>
              <a:t> </a:t>
            </a:r>
            <a:r>
              <a:rPr lang="tr-TR" dirty="0" err="1" smtClean="0"/>
              <a:t>Tzn</a:t>
            </a:r>
            <a:r>
              <a:rPr lang="tr-TR" dirty="0" smtClean="0"/>
              <a:t> </a:t>
            </a:r>
            <a:r>
              <a:rPr lang="tr-TR" dirty="0" err="1" smtClean="0"/>
              <a:t>Arc</a:t>
            </a:r>
            <a:endParaRPr lang="tr-TR" dirty="0"/>
          </a:p>
        </p:txBody>
      </p:sp>
      <p:sp>
        <p:nvSpPr>
          <p:cNvPr id="7" name="6 Metin kutusu"/>
          <p:cNvSpPr txBox="1"/>
          <p:nvPr/>
        </p:nvSpPr>
        <p:spPr>
          <a:xfrm>
            <a:off x="827584" y="404664"/>
            <a:ext cx="4536504" cy="646331"/>
          </a:xfrm>
          <a:prstGeom prst="rect">
            <a:avLst/>
          </a:prstGeom>
          <a:solidFill>
            <a:srgbClr val="FFC000"/>
          </a:solidFill>
        </p:spPr>
        <p:txBody>
          <a:bodyPr wrap="square" rtlCol="0">
            <a:spAutoFit/>
          </a:bodyPr>
          <a:lstStyle/>
          <a:p>
            <a:r>
              <a:rPr lang="tr-TR" dirty="0" smtClean="0"/>
              <a:t>LAKTOZ:Süt şekeri</a:t>
            </a:r>
          </a:p>
          <a:p>
            <a:r>
              <a:rPr lang="tr-TR" dirty="0" smtClean="0"/>
              <a:t>LAKTASYON:Süt salgılanması</a:t>
            </a:r>
            <a:endParaRPr lang="tr-TR" dirty="0"/>
          </a:p>
        </p:txBody>
      </p:sp>
      <p:sp>
        <p:nvSpPr>
          <p:cNvPr id="8" name="7 Metin kutusu"/>
          <p:cNvSpPr txBox="1"/>
          <p:nvPr/>
        </p:nvSpPr>
        <p:spPr>
          <a:xfrm>
            <a:off x="3275856" y="5733256"/>
            <a:ext cx="2736304" cy="646331"/>
          </a:xfrm>
          <a:prstGeom prst="rect">
            <a:avLst/>
          </a:prstGeom>
          <a:solidFill>
            <a:srgbClr val="00B050"/>
          </a:solidFill>
        </p:spPr>
        <p:txBody>
          <a:bodyPr wrap="square" rtlCol="0">
            <a:spAutoFit/>
          </a:bodyPr>
          <a:lstStyle/>
          <a:p>
            <a:r>
              <a:rPr lang="tr-TR" dirty="0" smtClean="0"/>
              <a:t>MORFİN:Ağrı kesici,uyuşturucu</a:t>
            </a:r>
            <a:endParaRPr lang="tr-T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dirty="0" smtClean="0"/>
              <a:t>Hipofizin Ön Lobundan Salgılananlar</a:t>
            </a:r>
            <a:endParaRPr lang="tr-TR" dirty="0"/>
          </a:p>
        </p:txBody>
      </p:sp>
      <p:sp>
        <p:nvSpPr>
          <p:cNvPr id="3" name="2 Veri Yer Tutucusu"/>
          <p:cNvSpPr>
            <a:spLocks noGrp="1"/>
          </p:cNvSpPr>
          <p:nvPr>
            <p:ph type="dt" sz="half" idx="10"/>
          </p:nvPr>
        </p:nvSpPr>
        <p:spPr/>
        <p:txBody>
          <a:bodyPr/>
          <a:lstStyle/>
          <a:p>
            <a:fld id="{8B1D7C2F-8665-4A6A-A30F-7471CBD2B2D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Copyrigt Tzn Arc</a:t>
            </a:r>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19</a:t>
            </a:fld>
            <a:endParaRPr lang="tr-TR"/>
          </a:p>
        </p:txBody>
      </p:sp>
      <p:graphicFrame>
        <p:nvGraphicFramePr>
          <p:cNvPr id="7" name="6 İçerik Yer Tutucusu"/>
          <p:cNvGraphicFramePr>
            <a:graphicFrameLocks noGrp="1"/>
          </p:cNvGraphicFramePr>
          <p:nvPr>
            <p:ph sz="quarter" idx="1"/>
          </p:nvPr>
        </p:nvGraphicFramePr>
        <p:xfrm>
          <a:off x="914400" y="1447800"/>
          <a:ext cx="7772400" cy="3672840"/>
        </p:xfrm>
        <a:graphic>
          <a:graphicData uri="http://schemas.openxmlformats.org/drawingml/2006/table">
            <a:tbl>
              <a:tblPr firstRow="1" bandRow="1">
                <a:tableStyleId>{5C22544A-7EE6-4342-B048-85BDC9FD1C3A}</a:tableStyleId>
              </a:tblPr>
              <a:tblGrid>
                <a:gridCol w="1497360"/>
                <a:gridCol w="2088232"/>
                <a:gridCol w="4186808"/>
              </a:tblGrid>
              <a:tr h="370840">
                <a:tc>
                  <a:txBody>
                    <a:bodyPr/>
                    <a:lstStyle/>
                    <a:p>
                      <a:r>
                        <a:rPr lang="tr-TR" dirty="0" smtClean="0"/>
                        <a:t>HORMON</a:t>
                      </a:r>
                      <a:endParaRPr lang="tr-TR" dirty="0"/>
                    </a:p>
                  </a:txBody>
                  <a:tcPr/>
                </a:tc>
                <a:tc>
                  <a:txBody>
                    <a:bodyPr/>
                    <a:lstStyle/>
                    <a:p>
                      <a:r>
                        <a:rPr lang="tr-TR" dirty="0" smtClean="0"/>
                        <a:t>HEDEF ORGAN</a:t>
                      </a:r>
                      <a:endParaRPr lang="tr-TR" dirty="0"/>
                    </a:p>
                  </a:txBody>
                  <a:tcPr/>
                </a:tc>
                <a:tc>
                  <a:txBody>
                    <a:bodyPr/>
                    <a:lstStyle/>
                    <a:p>
                      <a:r>
                        <a:rPr lang="tr-TR" dirty="0" smtClean="0"/>
                        <a:t>GÖREV</a:t>
                      </a:r>
                      <a:endParaRPr lang="tr-TR" dirty="0"/>
                    </a:p>
                  </a:txBody>
                  <a:tcPr/>
                </a:tc>
              </a:tr>
              <a:tr h="370840">
                <a:tc>
                  <a:txBody>
                    <a:bodyPr/>
                    <a:lstStyle/>
                    <a:p>
                      <a:r>
                        <a:rPr lang="tr-TR" dirty="0" smtClean="0"/>
                        <a:t>STH</a:t>
                      </a:r>
                      <a:endParaRPr lang="tr-TR" dirty="0"/>
                    </a:p>
                  </a:txBody>
                  <a:tcPr/>
                </a:tc>
                <a:tc>
                  <a:txBody>
                    <a:bodyPr/>
                    <a:lstStyle/>
                    <a:p>
                      <a:r>
                        <a:rPr lang="tr-TR" dirty="0" smtClean="0"/>
                        <a:t>Vücudun geneli</a:t>
                      </a:r>
                      <a:endParaRPr lang="tr-TR" dirty="0"/>
                    </a:p>
                  </a:txBody>
                  <a:tcPr/>
                </a:tc>
                <a:tc>
                  <a:txBody>
                    <a:bodyPr/>
                    <a:lstStyle/>
                    <a:p>
                      <a:r>
                        <a:rPr lang="tr-TR" dirty="0" smtClean="0"/>
                        <a:t>Kemik-kasların gelişimi,büyüme</a:t>
                      </a:r>
                      <a:endParaRPr lang="tr-TR" dirty="0"/>
                    </a:p>
                  </a:txBody>
                  <a:tcPr/>
                </a:tc>
              </a:tr>
              <a:tr h="370840">
                <a:tc>
                  <a:txBody>
                    <a:bodyPr/>
                    <a:lstStyle/>
                    <a:p>
                      <a:r>
                        <a:rPr lang="tr-TR" dirty="0" smtClean="0"/>
                        <a:t>TSH</a:t>
                      </a:r>
                      <a:endParaRPr lang="tr-TR" dirty="0"/>
                    </a:p>
                  </a:txBody>
                  <a:tcPr/>
                </a:tc>
                <a:tc>
                  <a:txBody>
                    <a:bodyPr/>
                    <a:lstStyle/>
                    <a:p>
                      <a:r>
                        <a:rPr lang="tr-TR" dirty="0" smtClean="0"/>
                        <a:t>Tiroit</a:t>
                      </a:r>
                      <a:r>
                        <a:rPr lang="tr-TR" baseline="0" dirty="0" smtClean="0"/>
                        <a:t> bezi</a:t>
                      </a:r>
                      <a:endParaRPr lang="tr-TR" dirty="0"/>
                    </a:p>
                  </a:txBody>
                  <a:tcPr/>
                </a:tc>
                <a:tc>
                  <a:txBody>
                    <a:bodyPr/>
                    <a:lstStyle/>
                    <a:p>
                      <a:r>
                        <a:rPr lang="tr-TR" dirty="0" smtClean="0"/>
                        <a:t>Tiroit bezinin çalışmasını düzenler</a:t>
                      </a:r>
                      <a:endParaRPr lang="tr-TR" dirty="0"/>
                    </a:p>
                  </a:txBody>
                  <a:tcPr/>
                </a:tc>
              </a:tr>
              <a:tr h="370840">
                <a:tc>
                  <a:txBody>
                    <a:bodyPr/>
                    <a:lstStyle/>
                    <a:p>
                      <a:r>
                        <a:rPr lang="tr-TR" dirty="0" smtClean="0"/>
                        <a:t>ACTH</a:t>
                      </a:r>
                      <a:endParaRPr lang="tr-TR" dirty="0"/>
                    </a:p>
                  </a:txBody>
                  <a:tcPr/>
                </a:tc>
                <a:tc>
                  <a:txBody>
                    <a:bodyPr/>
                    <a:lstStyle/>
                    <a:p>
                      <a:r>
                        <a:rPr lang="tr-TR" dirty="0" smtClean="0"/>
                        <a:t>Böbrek üstü bezlerin kabuk kısmı</a:t>
                      </a:r>
                      <a:endParaRPr lang="tr-TR" dirty="0"/>
                    </a:p>
                  </a:txBody>
                  <a:tcPr/>
                </a:tc>
                <a:tc>
                  <a:txBody>
                    <a:bodyPr/>
                    <a:lstStyle/>
                    <a:p>
                      <a:r>
                        <a:rPr lang="tr-TR" dirty="0" smtClean="0"/>
                        <a:t>Kabuk bölgesi hormonlarının salgılanmasını sağlar</a:t>
                      </a:r>
                      <a:endParaRPr lang="tr-TR" dirty="0"/>
                    </a:p>
                  </a:txBody>
                  <a:tcPr/>
                </a:tc>
              </a:tr>
              <a:tr h="370840">
                <a:tc>
                  <a:txBody>
                    <a:bodyPr/>
                    <a:lstStyle/>
                    <a:p>
                      <a:r>
                        <a:rPr lang="tr-TR" dirty="0" smtClean="0"/>
                        <a:t>FSH</a:t>
                      </a:r>
                      <a:endParaRPr lang="tr-TR" dirty="0"/>
                    </a:p>
                  </a:txBody>
                  <a:tcPr/>
                </a:tc>
                <a:tc>
                  <a:txBody>
                    <a:bodyPr/>
                    <a:lstStyle/>
                    <a:p>
                      <a:r>
                        <a:rPr lang="tr-TR" dirty="0" smtClean="0"/>
                        <a:t>Eşey organları</a:t>
                      </a:r>
                      <a:endParaRPr lang="tr-TR" dirty="0"/>
                    </a:p>
                  </a:txBody>
                  <a:tcPr/>
                </a:tc>
                <a:tc>
                  <a:txBody>
                    <a:bodyPr/>
                    <a:lstStyle/>
                    <a:p>
                      <a:r>
                        <a:rPr lang="tr-TR" dirty="0" smtClean="0"/>
                        <a:t>Dişide yumurta oluşumu,östrojen üretimi</a:t>
                      </a:r>
                    </a:p>
                    <a:p>
                      <a:r>
                        <a:rPr lang="tr-TR" dirty="0" smtClean="0"/>
                        <a:t>Erkekte sperm üretimi ve </a:t>
                      </a:r>
                      <a:r>
                        <a:rPr lang="tr-TR" dirty="0" err="1" smtClean="0"/>
                        <a:t>testestron</a:t>
                      </a:r>
                      <a:r>
                        <a:rPr lang="tr-TR" dirty="0" smtClean="0"/>
                        <a:t> salgılanması</a:t>
                      </a:r>
                      <a:endParaRPr lang="tr-TR" dirty="0"/>
                    </a:p>
                  </a:txBody>
                  <a:tcPr/>
                </a:tc>
              </a:tr>
              <a:tr h="370840">
                <a:tc>
                  <a:txBody>
                    <a:bodyPr/>
                    <a:lstStyle/>
                    <a:p>
                      <a:r>
                        <a:rPr lang="tr-TR" dirty="0" smtClean="0"/>
                        <a:t>LH</a:t>
                      </a:r>
                      <a:endParaRPr lang="tr-T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Eşey organları</a:t>
                      </a:r>
                    </a:p>
                    <a:p>
                      <a:endParaRPr lang="tr-TR" dirty="0"/>
                    </a:p>
                  </a:txBody>
                  <a:tcPr/>
                </a:tc>
                <a:tc>
                  <a:txBody>
                    <a:bodyPr/>
                    <a:lstStyle/>
                    <a:p>
                      <a:r>
                        <a:rPr lang="tr-TR" dirty="0" smtClean="0"/>
                        <a:t>Dişide </a:t>
                      </a:r>
                      <a:r>
                        <a:rPr lang="tr-TR" dirty="0" err="1" smtClean="0"/>
                        <a:t>ovulasyon</a:t>
                      </a:r>
                      <a:r>
                        <a:rPr lang="tr-TR" dirty="0" smtClean="0"/>
                        <a:t>.Erkekte </a:t>
                      </a:r>
                      <a:r>
                        <a:rPr lang="tr-TR" dirty="0" err="1" smtClean="0"/>
                        <a:t>testesteron</a:t>
                      </a:r>
                      <a:r>
                        <a:rPr lang="tr-TR" dirty="0" smtClean="0"/>
                        <a:t> salgılanmasını uyarmak</a:t>
                      </a:r>
                      <a:endParaRPr lang="tr-TR" dirty="0"/>
                    </a:p>
                  </a:txBody>
                  <a:tcPr/>
                </a:tc>
              </a:tr>
              <a:tr h="370840">
                <a:tc>
                  <a:txBody>
                    <a:bodyPr/>
                    <a:lstStyle/>
                    <a:p>
                      <a:r>
                        <a:rPr lang="tr-TR" dirty="0" smtClean="0"/>
                        <a:t>LTH (</a:t>
                      </a:r>
                      <a:r>
                        <a:rPr lang="tr-TR" dirty="0" err="1" smtClean="0"/>
                        <a:t>Prolaktin</a:t>
                      </a:r>
                      <a:r>
                        <a:rPr lang="tr-TR" dirty="0" smtClean="0"/>
                        <a:t>)</a:t>
                      </a:r>
                      <a:endParaRPr lang="tr-TR" dirty="0"/>
                    </a:p>
                  </a:txBody>
                  <a:tcPr/>
                </a:tc>
                <a:tc>
                  <a:txBody>
                    <a:bodyPr/>
                    <a:lstStyle/>
                    <a:p>
                      <a:r>
                        <a:rPr lang="tr-TR" dirty="0" smtClean="0"/>
                        <a:t>Meme</a:t>
                      </a:r>
                      <a:r>
                        <a:rPr lang="tr-TR" baseline="0" dirty="0" smtClean="0"/>
                        <a:t> bezleri</a:t>
                      </a:r>
                      <a:endParaRPr lang="tr-TR" dirty="0"/>
                    </a:p>
                  </a:txBody>
                  <a:tcPr/>
                </a:tc>
                <a:tc>
                  <a:txBody>
                    <a:bodyPr/>
                    <a:lstStyle/>
                    <a:p>
                      <a:r>
                        <a:rPr lang="tr-TR" dirty="0" smtClean="0"/>
                        <a:t>Süt salgılanması ve analık davranışının oluşumu</a:t>
                      </a:r>
                      <a:endParaRPr lang="tr-TR" dirty="0"/>
                    </a:p>
                  </a:txBody>
                  <a:tcP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Hormonların Özellikleri</a:t>
            </a:r>
            <a:endParaRPr lang="tr-TR" dirty="0"/>
          </a:p>
        </p:txBody>
      </p:sp>
      <p:sp>
        <p:nvSpPr>
          <p:cNvPr id="3" name="2 İçerik Yer Tutucusu"/>
          <p:cNvSpPr>
            <a:spLocks noGrp="1"/>
          </p:cNvSpPr>
          <p:nvPr>
            <p:ph sz="quarter" idx="1"/>
          </p:nvPr>
        </p:nvSpPr>
        <p:spPr>
          <a:solidFill>
            <a:schemeClr val="accent2">
              <a:lumMod val="40000"/>
              <a:lumOff val="60000"/>
            </a:schemeClr>
          </a:solidFill>
        </p:spPr>
        <p:txBody>
          <a:bodyPr/>
          <a:lstStyle/>
          <a:p>
            <a:r>
              <a:rPr lang="tr-TR" dirty="0" smtClean="0"/>
              <a:t>1.Hormonların etki ettiği doku ya da organlara </a:t>
            </a:r>
            <a:r>
              <a:rPr lang="tr-TR" b="1" dirty="0" smtClean="0"/>
              <a:t>hedef doku(organ)</a:t>
            </a:r>
            <a:r>
              <a:rPr lang="tr-TR" dirty="0" smtClean="0"/>
              <a:t> denir.Hormonlar hedef organlarını hücre zarları yüzeyindeki </a:t>
            </a:r>
            <a:r>
              <a:rPr lang="tr-TR" u="sng" dirty="0" err="1" smtClean="0"/>
              <a:t>glikoproteinler</a:t>
            </a:r>
            <a:r>
              <a:rPr lang="tr-TR" u="sng" dirty="0" smtClean="0"/>
              <a:t> </a:t>
            </a:r>
            <a:r>
              <a:rPr lang="tr-TR" dirty="0" smtClean="0"/>
              <a:t>(reseptör) sayesinde tanır.</a:t>
            </a:r>
          </a:p>
          <a:p>
            <a:r>
              <a:rPr lang="tr-TR" dirty="0" smtClean="0"/>
              <a:t>2.Hormonlar </a:t>
            </a:r>
            <a:r>
              <a:rPr lang="tr-TR" u="sng" dirty="0" smtClean="0"/>
              <a:t>endokrin bezlerden,karma bezlerden ve nöronların akson uçlarından </a:t>
            </a:r>
            <a:r>
              <a:rPr lang="tr-TR" dirty="0" smtClean="0"/>
              <a:t>üretilebilir.</a:t>
            </a:r>
          </a:p>
          <a:p>
            <a:r>
              <a:rPr lang="tr-TR" dirty="0" smtClean="0"/>
              <a:t>3.Bir hormonun etkileyeceği yapı sadece belirli bir doku çeşidi olabileceği gibi tüm vücut hücreleri de (büyüme ve tiroksin hormonu) olabilir.</a:t>
            </a:r>
            <a:endParaRPr lang="tr-TR" dirty="0"/>
          </a:p>
        </p:txBody>
      </p:sp>
      <p:sp>
        <p:nvSpPr>
          <p:cNvPr id="4" name="3 Veri Yer Tutucusu"/>
          <p:cNvSpPr>
            <a:spLocks noGrp="1"/>
          </p:cNvSpPr>
          <p:nvPr>
            <p:ph type="dt" sz="half" idx="10"/>
          </p:nvPr>
        </p:nvSpPr>
        <p:spPr/>
        <p:txBody>
          <a:bodyPr/>
          <a:lstStyle/>
          <a:p>
            <a:fld id="{C94187B5-34A7-42C9-9D47-2DF2BECEACF1}"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2</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dirty="0" smtClean="0"/>
              <a:t>ANTİDİ</a:t>
            </a:r>
            <a:r>
              <a:rPr lang="tr-TR" b="1" dirty="0" smtClean="0">
                <a:solidFill>
                  <a:srgbClr val="FF0000"/>
                </a:solidFill>
              </a:rPr>
              <a:t>ÜRE</a:t>
            </a:r>
            <a:r>
              <a:rPr lang="tr-TR" dirty="0" smtClean="0"/>
              <a:t>TİK (VAZO</a:t>
            </a:r>
            <a:r>
              <a:rPr lang="tr-TR" b="1" dirty="0" smtClean="0">
                <a:solidFill>
                  <a:srgbClr val="FF0000"/>
                </a:solidFill>
              </a:rPr>
              <a:t>PRESS</a:t>
            </a:r>
            <a:r>
              <a:rPr lang="tr-TR" dirty="0" smtClean="0"/>
              <a:t>İN) HORMON</a:t>
            </a:r>
            <a:endParaRPr lang="tr-TR" dirty="0"/>
          </a:p>
        </p:txBody>
      </p:sp>
      <p:sp>
        <p:nvSpPr>
          <p:cNvPr id="3" name="2 İçerik Yer Tutucusu"/>
          <p:cNvSpPr>
            <a:spLocks noGrp="1"/>
          </p:cNvSpPr>
          <p:nvPr>
            <p:ph sz="quarter" idx="1"/>
          </p:nvPr>
        </p:nvSpPr>
        <p:spPr>
          <a:solidFill>
            <a:schemeClr val="accent3">
              <a:lumMod val="40000"/>
              <a:lumOff val="60000"/>
            </a:schemeClr>
          </a:solidFill>
        </p:spPr>
        <p:txBody>
          <a:bodyPr>
            <a:normAutofit/>
          </a:bodyPr>
          <a:lstStyle/>
          <a:p>
            <a:r>
              <a:rPr lang="tr-TR" dirty="0" smtClean="0"/>
              <a:t>ADH, kandaki su miktarını ve </a:t>
            </a:r>
            <a:r>
              <a:rPr lang="tr-TR" b="1" dirty="0" smtClean="0">
                <a:solidFill>
                  <a:srgbClr val="FF0000"/>
                </a:solidFill>
              </a:rPr>
              <a:t>idrar</a:t>
            </a:r>
            <a:r>
              <a:rPr lang="tr-TR" dirty="0" smtClean="0"/>
              <a:t> miktarını ayarlar.</a:t>
            </a:r>
          </a:p>
          <a:p>
            <a:r>
              <a:rPr lang="tr-TR" dirty="0" smtClean="0"/>
              <a:t>– </a:t>
            </a:r>
            <a:r>
              <a:rPr lang="tr-TR" b="1" dirty="0" smtClean="0"/>
              <a:t>Kanın </a:t>
            </a:r>
            <a:r>
              <a:rPr lang="tr-TR" b="1" dirty="0" err="1" smtClean="0"/>
              <a:t>ozmolaritesi</a:t>
            </a:r>
            <a:r>
              <a:rPr lang="tr-TR" b="1" dirty="0" smtClean="0"/>
              <a:t> arttığında </a:t>
            </a:r>
            <a:r>
              <a:rPr lang="tr-TR" dirty="0" err="1" smtClean="0"/>
              <a:t>hipotalamus</a:t>
            </a:r>
            <a:r>
              <a:rPr lang="tr-TR" dirty="0" smtClean="0"/>
              <a:t>, ADH salgısını ve su içme isteğini arttırır. ADH böbreklerde suyun geri emilimini sağlar. Böylece kanın </a:t>
            </a:r>
            <a:r>
              <a:rPr lang="tr-TR" dirty="0" err="1" smtClean="0"/>
              <a:t>ozmolaritesi</a:t>
            </a:r>
            <a:r>
              <a:rPr lang="tr-TR" dirty="0" smtClean="0"/>
              <a:t> normal düzeye iner.</a:t>
            </a:r>
          </a:p>
          <a:p>
            <a:r>
              <a:rPr lang="tr-TR" dirty="0" smtClean="0"/>
              <a:t>– </a:t>
            </a:r>
            <a:r>
              <a:rPr lang="tr-TR" b="1" dirty="0" smtClean="0"/>
              <a:t>Kanın </a:t>
            </a:r>
            <a:r>
              <a:rPr lang="tr-TR" b="1" dirty="0" err="1" smtClean="0"/>
              <a:t>ozmolaritesi</a:t>
            </a:r>
            <a:r>
              <a:rPr lang="tr-TR" b="1" dirty="0" smtClean="0"/>
              <a:t> düştüğünde </a:t>
            </a:r>
            <a:r>
              <a:rPr lang="tr-TR" dirty="0" err="1" smtClean="0"/>
              <a:t>hipotalamus</a:t>
            </a:r>
            <a:r>
              <a:rPr lang="tr-TR" dirty="0" smtClean="0"/>
              <a:t>, ADH salgısını azaltır ve su içme isteğini yok eder. Böylece kanın </a:t>
            </a:r>
            <a:r>
              <a:rPr lang="tr-TR" dirty="0" err="1" smtClean="0"/>
              <a:t>ozmolaritesi</a:t>
            </a:r>
            <a:r>
              <a:rPr lang="tr-TR" dirty="0" smtClean="0"/>
              <a:t> normal düzeye yükselir.</a:t>
            </a:r>
          </a:p>
          <a:p>
            <a:r>
              <a:rPr lang="tr-TR" dirty="0" smtClean="0"/>
              <a:t>– </a:t>
            </a:r>
            <a:r>
              <a:rPr lang="tr-TR" dirty="0" err="1" smtClean="0"/>
              <a:t>Vazo</a:t>
            </a:r>
            <a:r>
              <a:rPr lang="tr-TR" b="1" dirty="0" err="1" smtClean="0">
                <a:solidFill>
                  <a:srgbClr val="FF0000"/>
                </a:solidFill>
              </a:rPr>
              <a:t>press</a:t>
            </a:r>
            <a:r>
              <a:rPr lang="tr-TR" dirty="0" err="1" smtClean="0"/>
              <a:t>in</a:t>
            </a:r>
            <a:r>
              <a:rPr lang="tr-TR" dirty="0" smtClean="0"/>
              <a:t>, ince atar damarlardaki düz kasların kasılmasını sağlayarak kan </a:t>
            </a:r>
            <a:r>
              <a:rPr lang="tr-TR" b="1" dirty="0" smtClean="0">
                <a:solidFill>
                  <a:srgbClr val="FF0000"/>
                </a:solidFill>
              </a:rPr>
              <a:t>basınc</a:t>
            </a:r>
            <a:r>
              <a:rPr lang="tr-TR" dirty="0" smtClean="0"/>
              <a:t>ını yükseltir.</a:t>
            </a:r>
            <a:endParaRPr lang="tr-TR" dirty="0"/>
          </a:p>
        </p:txBody>
      </p:sp>
      <p:sp>
        <p:nvSpPr>
          <p:cNvPr id="4" name="3 Veri Yer Tutucusu"/>
          <p:cNvSpPr>
            <a:spLocks noGrp="1"/>
          </p:cNvSpPr>
          <p:nvPr>
            <p:ph type="dt" sz="half" idx="10"/>
          </p:nvPr>
        </p:nvSpPr>
        <p:spPr/>
        <p:txBody>
          <a:bodyPr/>
          <a:lstStyle/>
          <a:p>
            <a:fld id="{8042AF7F-1775-40E6-B0C5-77B7F33115FD}"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20</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611560" y="3645024"/>
            <a:ext cx="8532440" cy="1925002"/>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D6485767-40AB-45B3-852E-B1E9A8EE8848}"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21</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
        <p:nvSpPr>
          <p:cNvPr id="7" name="6 Metin kutusu"/>
          <p:cNvSpPr txBox="1"/>
          <p:nvPr/>
        </p:nvSpPr>
        <p:spPr>
          <a:xfrm>
            <a:off x="395536" y="1700808"/>
            <a:ext cx="8280920" cy="1384995"/>
          </a:xfrm>
          <a:prstGeom prst="rect">
            <a:avLst/>
          </a:prstGeom>
          <a:noFill/>
        </p:spPr>
        <p:txBody>
          <a:bodyPr wrap="square" rtlCol="0">
            <a:spAutoFit/>
          </a:bodyPr>
          <a:lstStyle/>
          <a:p>
            <a:r>
              <a:rPr lang="tr-TR" sz="2800" dirty="0" smtClean="0"/>
              <a:t>ADH, </a:t>
            </a:r>
            <a:r>
              <a:rPr lang="tr-TR" sz="2800" dirty="0" err="1" smtClean="0"/>
              <a:t>Nefronun</a:t>
            </a:r>
            <a:r>
              <a:rPr lang="tr-TR" sz="2800" dirty="0" smtClean="0"/>
              <a:t> </a:t>
            </a:r>
            <a:r>
              <a:rPr lang="tr-TR" sz="2800" u="sng" dirty="0" err="1" smtClean="0"/>
              <a:t>distal</a:t>
            </a:r>
            <a:r>
              <a:rPr lang="tr-TR" sz="2800" u="sng" dirty="0" smtClean="0"/>
              <a:t> tüp ve idrar toplama kanalı </a:t>
            </a:r>
            <a:r>
              <a:rPr lang="tr-TR" sz="2800" dirty="0" smtClean="0"/>
              <a:t>hücrelerinin suya karşı geçirgenliğini arttırır. ADH  salınmasını düzenleyen en önemli etken </a:t>
            </a:r>
            <a:r>
              <a:rPr lang="tr-TR" sz="2800" b="1" dirty="0" smtClean="0"/>
              <a:t>kanın </a:t>
            </a:r>
            <a:r>
              <a:rPr lang="tr-TR" sz="2800" b="1" dirty="0" err="1" smtClean="0"/>
              <a:t>ozmotik</a:t>
            </a:r>
            <a:r>
              <a:rPr lang="tr-TR" sz="2800" b="1" dirty="0" smtClean="0"/>
              <a:t> konsantrasyonudur</a:t>
            </a:r>
            <a:r>
              <a:rPr lang="tr-TR" dirty="0" smtClean="0"/>
              <a:t>. </a:t>
            </a:r>
            <a:endParaRPr lang="tr-T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TİROİT BEZİ</a:t>
            </a:r>
            <a:endParaRPr lang="tr-TR" dirty="0"/>
          </a:p>
        </p:txBody>
      </p:sp>
      <p:sp>
        <p:nvSpPr>
          <p:cNvPr id="3" name="2 İçerik Yer Tutucusu"/>
          <p:cNvSpPr>
            <a:spLocks noGrp="1"/>
          </p:cNvSpPr>
          <p:nvPr>
            <p:ph sz="quarter" idx="1"/>
          </p:nvPr>
        </p:nvSpPr>
        <p:spPr/>
        <p:txBody>
          <a:bodyPr/>
          <a:lstStyle/>
          <a:p>
            <a:r>
              <a:rPr lang="tr-TR" dirty="0" smtClean="0"/>
              <a:t>Gırtlağın iki yanında bulunan iki loplu bir bezdir.Kan damarları bakımından zengindir.</a:t>
            </a:r>
          </a:p>
          <a:p>
            <a:endParaRPr lang="tr-TR" dirty="0"/>
          </a:p>
        </p:txBody>
      </p:sp>
      <p:pic>
        <p:nvPicPr>
          <p:cNvPr id="4" name="Picture 3"/>
          <p:cNvPicPr>
            <a:picLocks noChangeAspect="1" noChangeArrowheads="1"/>
          </p:cNvPicPr>
          <p:nvPr/>
        </p:nvPicPr>
        <p:blipFill>
          <a:blip r:embed="rId2" cstate="print"/>
          <a:srcRect/>
          <a:stretch>
            <a:fillRect/>
          </a:stretch>
        </p:blipFill>
        <p:spPr bwMode="auto">
          <a:xfrm>
            <a:off x="899591" y="2237586"/>
            <a:ext cx="2952329" cy="4264609"/>
          </a:xfrm>
          <a:prstGeom prst="rect">
            <a:avLst/>
          </a:prstGeom>
          <a:noFill/>
          <a:ln w="12700">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4716016" y="2210082"/>
            <a:ext cx="4023742" cy="4315385"/>
          </a:xfrm>
          <a:prstGeom prst="rect">
            <a:avLst/>
          </a:prstGeom>
          <a:noFill/>
          <a:ln w="9525">
            <a:noFill/>
            <a:miter lim="800000"/>
            <a:headEnd/>
            <a:tailEnd/>
          </a:ln>
        </p:spPr>
      </p:pic>
      <p:sp>
        <p:nvSpPr>
          <p:cNvPr id="6" name="5 Veri Yer Tutucusu"/>
          <p:cNvSpPr>
            <a:spLocks noGrp="1"/>
          </p:cNvSpPr>
          <p:nvPr>
            <p:ph type="dt" sz="half" idx="10"/>
          </p:nvPr>
        </p:nvSpPr>
        <p:spPr/>
        <p:txBody>
          <a:bodyPr/>
          <a:lstStyle/>
          <a:p>
            <a:fld id="{D1C38CAA-E64A-463A-BCB9-4454030CD7A4}" type="datetime1">
              <a:rPr lang="tr-TR" smtClean="0"/>
              <a:pPr/>
              <a:t>10.02.2016</a:t>
            </a:fld>
            <a:endParaRPr lang="tr-TR"/>
          </a:p>
        </p:txBody>
      </p:sp>
      <p:sp>
        <p:nvSpPr>
          <p:cNvPr id="7" name="6 Slayt Numarası Yer Tutucusu"/>
          <p:cNvSpPr>
            <a:spLocks noGrp="1"/>
          </p:cNvSpPr>
          <p:nvPr>
            <p:ph type="sldNum" sz="quarter" idx="12"/>
          </p:nvPr>
        </p:nvSpPr>
        <p:spPr/>
        <p:txBody>
          <a:bodyPr/>
          <a:lstStyle/>
          <a:p>
            <a:fld id="{AC666A51-3FDF-451F-BDCF-52A6E053356C}" type="slidenum">
              <a:rPr lang="tr-TR" smtClean="0"/>
              <a:pPr/>
              <a:t>22</a:t>
            </a:fld>
            <a:endParaRPr lang="tr-TR"/>
          </a:p>
        </p:txBody>
      </p:sp>
      <p:sp>
        <p:nvSpPr>
          <p:cNvPr id="8" name="7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sz="quarter" idx="1"/>
          </p:nvPr>
        </p:nvSpPr>
        <p:spPr>
          <a:solidFill>
            <a:schemeClr val="accent6">
              <a:lumMod val="60000"/>
              <a:lumOff val="40000"/>
            </a:schemeClr>
          </a:solidFill>
        </p:spPr>
        <p:txBody>
          <a:bodyPr>
            <a:normAutofit lnSpcReduction="10000"/>
          </a:bodyPr>
          <a:lstStyle/>
          <a:p>
            <a:r>
              <a:rPr lang="tr-TR" dirty="0" smtClean="0"/>
              <a:t>Salgıladığı </a:t>
            </a:r>
            <a:r>
              <a:rPr lang="tr-TR" b="1" dirty="0" smtClean="0"/>
              <a:t>tir</a:t>
            </a:r>
            <a:r>
              <a:rPr lang="tr-TR" b="1" dirty="0" smtClean="0">
                <a:solidFill>
                  <a:srgbClr val="FF0000"/>
                </a:solidFill>
              </a:rPr>
              <a:t>oksi</a:t>
            </a:r>
            <a:r>
              <a:rPr lang="tr-TR" b="1" dirty="0" smtClean="0"/>
              <a:t>n hormonu (T4 ve T3), iyot içeren bir amino asit türevidir. </a:t>
            </a:r>
          </a:p>
          <a:p>
            <a:r>
              <a:rPr lang="tr-TR" dirty="0" smtClean="0"/>
              <a:t>Vücudun </a:t>
            </a:r>
            <a:r>
              <a:rPr lang="tr-TR" dirty="0" smtClean="0">
                <a:solidFill>
                  <a:srgbClr val="FF0000"/>
                </a:solidFill>
              </a:rPr>
              <a:t>enerji üretimiyle </a:t>
            </a:r>
            <a:r>
              <a:rPr lang="tr-TR" dirty="0" smtClean="0"/>
              <a:t>ilgili metabolizmasını düzenler. </a:t>
            </a:r>
            <a:r>
              <a:rPr lang="tr-TR" u="sng" dirty="0" smtClean="0"/>
              <a:t>Hücrenin kullanacağı oksijen miktarını belirler</a:t>
            </a:r>
            <a:r>
              <a:rPr lang="tr-TR" dirty="0" smtClean="0"/>
              <a:t>.</a:t>
            </a:r>
          </a:p>
          <a:p>
            <a:r>
              <a:rPr lang="tr-TR" dirty="0" smtClean="0"/>
              <a:t>Kandaki tiroksin yetersizliğinde doku sıvısında su ve sodyum miktarı artar,kanda kolesterol miktarı artar ve şişmanlık ortaya çıkar.</a:t>
            </a:r>
          </a:p>
          <a:p>
            <a:endParaRPr lang="tr-TR" dirty="0" smtClean="0"/>
          </a:p>
          <a:p>
            <a:r>
              <a:rPr lang="es-ES" dirty="0" smtClean="0"/>
              <a:t>Tiroksin hormonunun salgılanması hipotalamus ve hipofiz tarafından </a:t>
            </a:r>
            <a:r>
              <a:rPr lang="es-ES" b="1" dirty="0" smtClean="0"/>
              <a:t>negatif geri</a:t>
            </a:r>
            <a:r>
              <a:rPr lang="tr-TR" b="1" dirty="0" smtClean="0"/>
              <a:t> bildirim sistemi ile kontrol edilir.</a:t>
            </a:r>
            <a:endParaRPr lang="tr-TR" dirty="0"/>
          </a:p>
        </p:txBody>
      </p:sp>
      <p:sp>
        <p:nvSpPr>
          <p:cNvPr id="4" name="3 Veri Yer Tutucusu"/>
          <p:cNvSpPr>
            <a:spLocks noGrp="1"/>
          </p:cNvSpPr>
          <p:nvPr>
            <p:ph type="dt" sz="half" idx="10"/>
          </p:nvPr>
        </p:nvSpPr>
        <p:spPr/>
        <p:txBody>
          <a:bodyPr/>
          <a:lstStyle/>
          <a:p>
            <a:fld id="{182CAF4E-4189-4FD3-955E-164E443C8247}"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23</a:t>
            </a:fld>
            <a:endParaRPr lang="tr-TR"/>
          </a:p>
        </p:txBody>
      </p:sp>
      <p:sp>
        <p:nvSpPr>
          <p:cNvPr id="6" name="5 Altbilgi Yer Tutucusu"/>
          <p:cNvSpPr>
            <a:spLocks noGrp="1"/>
          </p:cNvSpPr>
          <p:nvPr>
            <p:ph type="ftr" sz="quarter" idx="11"/>
          </p:nvPr>
        </p:nvSpPr>
        <p:spPr/>
        <p:txBody>
          <a:bodyPr/>
          <a:lstStyle/>
          <a:p>
            <a:r>
              <a:rPr lang="tr-TR" dirty="0" err="1" smtClean="0"/>
              <a:t>Copyrigt</a:t>
            </a:r>
            <a:r>
              <a:rPr lang="tr-TR" dirty="0" smtClean="0"/>
              <a:t> </a:t>
            </a:r>
            <a:r>
              <a:rPr lang="tr-TR" dirty="0" err="1" smtClean="0"/>
              <a:t>Tzn</a:t>
            </a:r>
            <a:r>
              <a:rPr lang="tr-TR" dirty="0" smtClean="0"/>
              <a:t> </a:t>
            </a:r>
            <a:r>
              <a:rPr lang="tr-TR" dirty="0" err="1" smtClean="0"/>
              <a:t>Arc</a:t>
            </a:r>
            <a:endParaRPr lang="tr-TR" dirty="0"/>
          </a:p>
        </p:txBody>
      </p:sp>
      <p:sp>
        <p:nvSpPr>
          <p:cNvPr id="7" name="6 Metin kutusu"/>
          <p:cNvSpPr txBox="1"/>
          <p:nvPr/>
        </p:nvSpPr>
        <p:spPr>
          <a:xfrm>
            <a:off x="395536" y="260648"/>
            <a:ext cx="3024336" cy="646331"/>
          </a:xfrm>
          <a:prstGeom prst="rect">
            <a:avLst/>
          </a:prstGeom>
          <a:solidFill>
            <a:srgbClr val="00B0F0"/>
          </a:solidFill>
        </p:spPr>
        <p:txBody>
          <a:bodyPr wrap="square" rtlCol="0">
            <a:spAutoFit/>
          </a:bodyPr>
          <a:lstStyle/>
          <a:p>
            <a:r>
              <a:rPr lang="tr-TR" dirty="0" smtClean="0"/>
              <a:t>Oksijen mitokondride enerji üretimi için gerekli</a:t>
            </a:r>
            <a:endParaRPr lang="tr-T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1266" name="Picture 2"/>
          <p:cNvPicPr>
            <a:picLocks noGrp="1" noChangeAspect="1" noChangeArrowheads="1"/>
          </p:cNvPicPr>
          <p:nvPr>
            <p:ph sz="quarter" idx="1"/>
          </p:nvPr>
        </p:nvPicPr>
        <p:blipFill>
          <a:blip r:embed="rId2" cstate="print"/>
          <a:srcRect/>
          <a:stretch>
            <a:fillRect/>
          </a:stretch>
        </p:blipFill>
        <p:spPr bwMode="auto">
          <a:xfrm>
            <a:off x="539552" y="476672"/>
            <a:ext cx="3994314" cy="5954486"/>
          </a:xfrm>
          <a:prstGeom prst="rect">
            <a:avLst/>
          </a:prstGeom>
          <a:noFill/>
          <a:ln w="9525">
            <a:noFill/>
            <a:miter lim="800000"/>
            <a:headEnd/>
            <a:tailEnd/>
          </a:ln>
        </p:spPr>
      </p:pic>
      <p:sp>
        <p:nvSpPr>
          <p:cNvPr id="5" name="4 Metin kutusu"/>
          <p:cNvSpPr txBox="1"/>
          <p:nvPr/>
        </p:nvSpPr>
        <p:spPr>
          <a:xfrm>
            <a:off x="4499992" y="1700808"/>
            <a:ext cx="4392488" cy="2031325"/>
          </a:xfrm>
          <a:prstGeom prst="rect">
            <a:avLst/>
          </a:prstGeom>
          <a:solidFill>
            <a:schemeClr val="accent2">
              <a:lumMod val="40000"/>
              <a:lumOff val="60000"/>
            </a:schemeClr>
          </a:solidFill>
        </p:spPr>
        <p:txBody>
          <a:bodyPr wrap="square" rtlCol="0">
            <a:spAutoFit/>
          </a:bodyPr>
          <a:lstStyle/>
          <a:p>
            <a:r>
              <a:rPr lang="tr-TR" dirty="0"/>
              <a:t>➢ </a:t>
            </a:r>
            <a:r>
              <a:rPr lang="tr-TR" dirty="0" err="1"/>
              <a:t>Hipotalamustan</a:t>
            </a:r>
            <a:r>
              <a:rPr lang="tr-TR" dirty="0"/>
              <a:t> çıkan salgılatıcı hormonlardan TRH, ön hipofizi TSH </a:t>
            </a:r>
            <a:r>
              <a:rPr lang="tr-TR" dirty="0" smtClean="0"/>
              <a:t>salgılaması için </a:t>
            </a:r>
            <a:r>
              <a:rPr lang="tr-TR" dirty="0"/>
              <a:t>uyarır.</a:t>
            </a:r>
          </a:p>
          <a:p>
            <a:r>
              <a:rPr lang="tr-TR" dirty="0"/>
              <a:t>➢ TSH, tiroit bezinden T3 ve T4 (tiroksin) salınmasını sağlar.</a:t>
            </a:r>
          </a:p>
          <a:p>
            <a:r>
              <a:rPr lang="tr-TR" dirty="0"/>
              <a:t>➢ Kandaki yüksek T3, T4 ve TSH, </a:t>
            </a:r>
            <a:r>
              <a:rPr lang="tr-TR" dirty="0" err="1"/>
              <a:t>hipotalamusun</a:t>
            </a:r>
            <a:r>
              <a:rPr lang="tr-TR" dirty="0"/>
              <a:t> TRH salgılamasını engeller</a:t>
            </a:r>
          </a:p>
          <a:p>
            <a:r>
              <a:rPr lang="tr-TR" dirty="0"/>
              <a:t>(negatif geri bildirim).</a:t>
            </a:r>
          </a:p>
        </p:txBody>
      </p:sp>
      <p:sp>
        <p:nvSpPr>
          <p:cNvPr id="6" name="5 Veri Yer Tutucusu"/>
          <p:cNvSpPr>
            <a:spLocks noGrp="1"/>
          </p:cNvSpPr>
          <p:nvPr>
            <p:ph type="dt" sz="half" idx="10"/>
          </p:nvPr>
        </p:nvSpPr>
        <p:spPr/>
        <p:txBody>
          <a:bodyPr/>
          <a:lstStyle/>
          <a:p>
            <a:fld id="{71B98E96-5D33-4359-AB73-703D5A6F9D06}" type="datetime1">
              <a:rPr lang="tr-TR" smtClean="0"/>
              <a:pPr/>
              <a:t>10.02.2016</a:t>
            </a:fld>
            <a:endParaRPr lang="tr-TR"/>
          </a:p>
        </p:txBody>
      </p:sp>
      <p:sp>
        <p:nvSpPr>
          <p:cNvPr id="7" name="6 Slayt Numarası Yer Tutucusu"/>
          <p:cNvSpPr>
            <a:spLocks noGrp="1"/>
          </p:cNvSpPr>
          <p:nvPr>
            <p:ph type="sldNum" sz="quarter" idx="12"/>
          </p:nvPr>
        </p:nvSpPr>
        <p:spPr/>
        <p:txBody>
          <a:bodyPr/>
          <a:lstStyle/>
          <a:p>
            <a:fld id="{AC666A51-3FDF-451F-BDCF-52A6E053356C}" type="slidenum">
              <a:rPr lang="tr-TR" smtClean="0"/>
              <a:pPr/>
              <a:t>24</a:t>
            </a:fld>
            <a:endParaRPr lang="tr-TR"/>
          </a:p>
        </p:txBody>
      </p:sp>
      <p:sp>
        <p:nvSpPr>
          <p:cNvPr id="8" name="7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TİROKSİN HORMONU</a:t>
            </a:r>
            <a:endParaRPr lang="tr-TR" dirty="0"/>
          </a:p>
        </p:txBody>
      </p:sp>
      <p:sp>
        <p:nvSpPr>
          <p:cNvPr id="3" name="2 İçerik Yer Tutucusu"/>
          <p:cNvSpPr>
            <a:spLocks noGrp="1"/>
          </p:cNvSpPr>
          <p:nvPr>
            <p:ph sz="quarter" idx="1"/>
          </p:nvPr>
        </p:nvSpPr>
        <p:spPr>
          <a:solidFill>
            <a:schemeClr val="accent2">
              <a:lumMod val="40000"/>
              <a:lumOff val="60000"/>
            </a:schemeClr>
          </a:solidFill>
        </p:spPr>
        <p:txBody>
          <a:bodyPr>
            <a:normAutofit/>
          </a:bodyPr>
          <a:lstStyle/>
          <a:p>
            <a:r>
              <a:rPr lang="tr-TR" dirty="0" smtClean="0"/>
              <a:t>Oksijen kullanma hızını yani bazal metabolizma hızını arttırır. Mitokondrideki solunum enzimleri ile diğer bazı enzimlerin sentezinde artış sağlar. Soğuk ortamda tiroksinin artışı ile hücrelerin O2 tüketimi ve enerji üretimi artar. </a:t>
            </a:r>
            <a:r>
              <a:rPr lang="tr-TR" dirty="0" err="1" smtClean="0"/>
              <a:t>Metabolik</a:t>
            </a:r>
            <a:r>
              <a:rPr lang="tr-TR" dirty="0" smtClean="0"/>
              <a:t> hız ölçülürken tiroksin hormonunun kandaki </a:t>
            </a:r>
            <a:r>
              <a:rPr lang="tr-TR" dirty="0" err="1" smtClean="0"/>
              <a:t>derişimine</a:t>
            </a:r>
            <a:r>
              <a:rPr lang="tr-TR" dirty="0" smtClean="0"/>
              <a:t> bakılır (O2 alım ve CO2 atım miktarına bakılarak da </a:t>
            </a:r>
            <a:r>
              <a:rPr lang="tr-TR" dirty="0" err="1" smtClean="0"/>
              <a:t>metabolik</a:t>
            </a:r>
            <a:r>
              <a:rPr lang="tr-TR" dirty="0" smtClean="0"/>
              <a:t> hız anlaşılır).</a:t>
            </a:r>
          </a:p>
          <a:p>
            <a:r>
              <a:rPr lang="tr-TR" dirty="0" smtClean="0"/>
              <a:t>Tiroksin hormonu dokulardaki protein sentez hızını da arttırır. Çocuklarda büyüme hormonu ile birlikte iskelet gelişimine katkı sağlar.</a:t>
            </a:r>
          </a:p>
        </p:txBody>
      </p:sp>
      <p:sp>
        <p:nvSpPr>
          <p:cNvPr id="4" name="3 Veri Yer Tutucusu"/>
          <p:cNvSpPr>
            <a:spLocks noGrp="1"/>
          </p:cNvSpPr>
          <p:nvPr>
            <p:ph type="dt" sz="half" idx="10"/>
          </p:nvPr>
        </p:nvSpPr>
        <p:spPr/>
        <p:txBody>
          <a:bodyPr/>
          <a:lstStyle/>
          <a:p>
            <a:fld id="{14209E5E-E19B-4257-A7D1-D899B06AC6E0}"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25</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Tiroksinin aşırı salgılanması</a:t>
            </a:r>
            <a:endParaRPr lang="tr-TR" dirty="0"/>
          </a:p>
        </p:txBody>
      </p:sp>
      <p:sp>
        <p:nvSpPr>
          <p:cNvPr id="3" name="2 Veri Yer Tutucusu"/>
          <p:cNvSpPr>
            <a:spLocks noGrp="1"/>
          </p:cNvSpPr>
          <p:nvPr>
            <p:ph type="dt" sz="half" idx="10"/>
          </p:nvPr>
        </p:nvSpPr>
        <p:spPr/>
        <p:txBody>
          <a:bodyPr/>
          <a:lstStyle/>
          <a:p>
            <a:fld id="{8B1D7C2F-8665-4A6A-A30F-7471CBD2B2D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Copyrigt Tzn Arc</a:t>
            </a:r>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26</a:t>
            </a:fld>
            <a:endParaRPr lang="tr-TR"/>
          </a:p>
        </p:txBody>
      </p:sp>
      <p:sp>
        <p:nvSpPr>
          <p:cNvPr id="6" name="5 İçerik Yer Tutucusu"/>
          <p:cNvSpPr>
            <a:spLocks noGrp="1"/>
          </p:cNvSpPr>
          <p:nvPr>
            <p:ph sz="quarter" idx="1"/>
          </p:nvPr>
        </p:nvSpPr>
        <p:spPr>
          <a:solidFill>
            <a:schemeClr val="accent4">
              <a:lumMod val="40000"/>
              <a:lumOff val="60000"/>
            </a:schemeClr>
          </a:solidFill>
        </p:spPr>
        <p:txBody>
          <a:bodyPr/>
          <a:lstStyle/>
          <a:p>
            <a:r>
              <a:rPr lang="tr-TR" dirty="0" smtClean="0"/>
              <a:t>Aşırı sinirli olmaya</a:t>
            </a:r>
          </a:p>
          <a:p>
            <a:r>
              <a:rPr lang="tr-TR" dirty="0" smtClean="0"/>
              <a:t>Aşırı terlemeye</a:t>
            </a:r>
          </a:p>
          <a:p>
            <a:r>
              <a:rPr lang="tr-TR" dirty="0" smtClean="0"/>
              <a:t>Kilo kaybına</a:t>
            </a:r>
          </a:p>
          <a:p>
            <a:r>
              <a:rPr lang="tr-TR" dirty="0" smtClean="0"/>
              <a:t>Kan basıncının artmasına</a:t>
            </a:r>
          </a:p>
          <a:p>
            <a:r>
              <a:rPr lang="tr-TR" dirty="0" smtClean="0"/>
              <a:t>Metabolizmanın aşırı hızlanmasına neden olur.(</a:t>
            </a:r>
            <a:r>
              <a:rPr lang="tr-TR" dirty="0" err="1" smtClean="0"/>
              <a:t>hipertiroidizm</a:t>
            </a:r>
            <a:r>
              <a:rPr lang="tr-TR" dirty="0" smtClean="0"/>
              <a:t>)</a:t>
            </a:r>
          </a:p>
          <a:p>
            <a:r>
              <a:rPr lang="tr-TR" dirty="0" smtClean="0"/>
              <a:t>Tiroksinin az salgılanmasın da </a:t>
            </a:r>
            <a:r>
              <a:rPr lang="tr-TR" dirty="0" err="1" smtClean="0"/>
              <a:t>hipotiroidi</a:t>
            </a:r>
            <a:r>
              <a:rPr lang="tr-TR" dirty="0" smtClean="0"/>
              <a:t> (</a:t>
            </a:r>
            <a:r>
              <a:rPr lang="tr-TR" dirty="0" err="1" smtClean="0"/>
              <a:t>miksödem</a:t>
            </a:r>
            <a:r>
              <a:rPr lang="tr-TR" dirty="0" smtClean="0"/>
              <a:t>) ve kretenizm (ahmaklık) görülür.</a:t>
            </a:r>
            <a:endParaRPr lang="tr-T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a:solidFill>
            <a:srgbClr val="92D050"/>
          </a:solidFill>
        </p:spPr>
        <p:txBody>
          <a:bodyPr/>
          <a:lstStyle/>
          <a:p>
            <a:r>
              <a:rPr lang="tr-TR" sz="2800" dirty="0" smtClean="0"/>
              <a:t>Tiroksinin iyotlu bir hormon olmasından dolayı besinlerle </a:t>
            </a:r>
            <a:r>
              <a:rPr lang="tr-TR" sz="2800" u="sng" dirty="0" smtClean="0"/>
              <a:t>yeterli miktarda iyot alınmazsa tiroksin salgısı azalır.</a:t>
            </a:r>
          </a:p>
          <a:p>
            <a:r>
              <a:rPr lang="tr-TR" sz="2800" dirty="0" smtClean="0"/>
              <a:t> Bunun sonucunda hipofiz bezi uyarılır ve </a:t>
            </a:r>
            <a:r>
              <a:rPr lang="tr-TR" sz="2800" u="sng" dirty="0" smtClean="0"/>
              <a:t>TSH salgısı artar. </a:t>
            </a:r>
            <a:r>
              <a:rPr lang="tr-TR" sz="2800" dirty="0" smtClean="0"/>
              <a:t>Artan TSH,tiroit bezini uyarır. Bunun sonucunda </a:t>
            </a:r>
            <a:r>
              <a:rPr lang="tr-TR" sz="2800" u="sng" dirty="0" smtClean="0"/>
              <a:t>tiroit bezi büyür</a:t>
            </a:r>
            <a:r>
              <a:rPr lang="tr-TR" sz="2800" dirty="0" smtClean="0"/>
              <a:t>, boğazda büyük bir şişkinlik oluşmasına neden olur. Bu rahatsızlıkta; metabolizma yavaşlar, şişmanlık oluşur, uyuşukluk görülür, deri kurur, vücut sıcaklığı düşer. İleri aşamada vücutta </a:t>
            </a:r>
            <a:r>
              <a:rPr lang="tr-TR" sz="2800" dirty="0" smtClean="0">
                <a:solidFill>
                  <a:srgbClr val="FF0000"/>
                </a:solidFill>
              </a:rPr>
              <a:t>şişlikler</a:t>
            </a:r>
            <a:r>
              <a:rPr lang="tr-TR" sz="2800" dirty="0" smtClean="0"/>
              <a:t> oluşur ve </a:t>
            </a:r>
            <a:r>
              <a:rPr lang="tr-TR" sz="2800" b="1" dirty="0" err="1" smtClean="0"/>
              <a:t>miks</a:t>
            </a:r>
            <a:r>
              <a:rPr lang="tr-TR" sz="2800" b="1" dirty="0" err="1" smtClean="0">
                <a:solidFill>
                  <a:srgbClr val="FF0000"/>
                </a:solidFill>
              </a:rPr>
              <a:t>ödem</a:t>
            </a:r>
            <a:r>
              <a:rPr lang="tr-TR" sz="2800" dirty="0" smtClean="0">
                <a:solidFill>
                  <a:srgbClr val="FF0000"/>
                </a:solidFill>
              </a:rPr>
              <a:t> </a:t>
            </a:r>
            <a:r>
              <a:rPr lang="tr-TR" sz="2800" dirty="0" smtClean="0"/>
              <a:t>denilen tablo ortaya çıkar.</a:t>
            </a:r>
          </a:p>
          <a:p>
            <a:endParaRPr lang="tr-TR" dirty="0"/>
          </a:p>
        </p:txBody>
      </p:sp>
      <p:sp>
        <p:nvSpPr>
          <p:cNvPr id="4" name="3 Veri Yer Tutucusu"/>
          <p:cNvSpPr>
            <a:spLocks noGrp="1"/>
          </p:cNvSpPr>
          <p:nvPr>
            <p:ph type="dt" sz="half" idx="10"/>
          </p:nvPr>
        </p:nvSpPr>
        <p:spPr/>
        <p:txBody>
          <a:bodyPr/>
          <a:lstStyle/>
          <a:p>
            <a:fld id="{285C3522-18AF-4CF7-B06E-77D11578241A}" type="datetime1">
              <a:rPr lang="tr-TR" smtClean="0"/>
              <a:pPr/>
              <a:t>10.02.2016</a:t>
            </a:fld>
            <a:endParaRPr lang="tr-TR" dirty="0"/>
          </a:p>
        </p:txBody>
      </p:sp>
      <p:sp>
        <p:nvSpPr>
          <p:cNvPr id="5" name="4 Slayt Numarası Yer Tutucusu"/>
          <p:cNvSpPr>
            <a:spLocks noGrp="1"/>
          </p:cNvSpPr>
          <p:nvPr>
            <p:ph type="sldNum" sz="quarter" idx="12"/>
          </p:nvPr>
        </p:nvSpPr>
        <p:spPr/>
        <p:txBody>
          <a:bodyPr/>
          <a:lstStyle/>
          <a:p>
            <a:fld id="{AC666A51-3FDF-451F-BDCF-52A6E053356C}" type="slidenum">
              <a:rPr lang="tr-TR" smtClean="0"/>
              <a:pPr/>
              <a:t>27</a:t>
            </a:fld>
            <a:endParaRPr lang="tr-TR"/>
          </a:p>
        </p:txBody>
      </p:sp>
      <p:sp>
        <p:nvSpPr>
          <p:cNvPr id="6" name="5 Altbilgi Yer Tutucusu"/>
          <p:cNvSpPr>
            <a:spLocks noGrp="1"/>
          </p:cNvSpPr>
          <p:nvPr>
            <p:ph type="ftr" sz="quarter" idx="11"/>
          </p:nvPr>
        </p:nvSpPr>
        <p:spPr/>
        <p:txBody>
          <a:bodyPr/>
          <a:lstStyle/>
          <a:p>
            <a:r>
              <a:rPr lang="tr-TR" dirty="0" err="1" smtClean="0"/>
              <a:t>Copyrigt</a:t>
            </a:r>
            <a:r>
              <a:rPr lang="tr-TR" dirty="0" smtClean="0"/>
              <a:t> </a:t>
            </a:r>
            <a:r>
              <a:rPr lang="tr-TR" dirty="0" err="1" smtClean="0"/>
              <a:t>Tzn</a:t>
            </a:r>
            <a:r>
              <a:rPr lang="tr-TR" dirty="0" smtClean="0"/>
              <a:t> </a:t>
            </a:r>
            <a:r>
              <a:rPr lang="tr-TR" dirty="0" err="1" smtClean="0"/>
              <a:t>Arc</a:t>
            </a:r>
            <a:endParaRPr lang="tr-T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a:solidFill>
            <a:schemeClr val="accent2">
              <a:lumMod val="40000"/>
              <a:lumOff val="60000"/>
            </a:schemeClr>
          </a:solidFill>
        </p:spPr>
        <p:txBody>
          <a:bodyPr/>
          <a:lstStyle/>
          <a:p>
            <a:r>
              <a:rPr lang="tr-TR" dirty="0" smtClean="0"/>
              <a:t>Tiroksin hormonu fazla salgılandığında ise </a:t>
            </a:r>
            <a:r>
              <a:rPr lang="tr-TR" b="1" dirty="0" err="1" smtClean="0"/>
              <a:t>eksoftalmik</a:t>
            </a:r>
            <a:r>
              <a:rPr lang="tr-TR" b="1" dirty="0" smtClean="0"/>
              <a:t> guatr </a:t>
            </a:r>
            <a:r>
              <a:rPr lang="tr-TR" dirty="0" smtClean="0"/>
              <a:t>(iç guatr) adı verilen bir rahatsızlık ortaya çıkar.</a:t>
            </a:r>
          </a:p>
          <a:p>
            <a:r>
              <a:rPr lang="tr-TR" dirty="0" smtClean="0"/>
              <a:t> Bu rahatsızlıkta ise </a:t>
            </a:r>
            <a:r>
              <a:rPr lang="tr-TR" u="sng" dirty="0" smtClean="0"/>
              <a:t>metabolizma hızı artar</a:t>
            </a:r>
            <a:r>
              <a:rPr lang="tr-TR" dirty="0" smtClean="0"/>
              <a:t>, kan basıncı yükselir,</a:t>
            </a:r>
            <a:r>
              <a:rPr lang="nb-NO" dirty="0" smtClean="0"/>
              <a:t>göz küreleri dışarı fırlar, terleme,</a:t>
            </a:r>
            <a:r>
              <a:rPr lang="tr-TR" dirty="0" smtClean="0"/>
              <a:t>kilo kaybı, sinirlilik ve sık nefes alma görülür.</a:t>
            </a:r>
          </a:p>
          <a:p>
            <a:endParaRPr lang="tr-TR" dirty="0"/>
          </a:p>
        </p:txBody>
      </p:sp>
      <p:sp>
        <p:nvSpPr>
          <p:cNvPr id="4" name="3 Veri Yer Tutucusu"/>
          <p:cNvSpPr>
            <a:spLocks noGrp="1"/>
          </p:cNvSpPr>
          <p:nvPr>
            <p:ph type="dt" sz="half" idx="10"/>
          </p:nvPr>
        </p:nvSpPr>
        <p:spPr/>
        <p:txBody>
          <a:bodyPr/>
          <a:lstStyle/>
          <a:p>
            <a:fld id="{14598AD7-8944-44D0-8C60-EE59E3E75ECF}"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28</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dirty="0" smtClean="0">
                <a:solidFill>
                  <a:srgbClr val="FF0000"/>
                </a:solidFill>
              </a:rPr>
              <a:t>KALSİ</a:t>
            </a:r>
            <a:r>
              <a:rPr lang="tr-TR" dirty="0" smtClean="0"/>
              <a:t>TONİN (Tirokalsitonin) HORMONU</a:t>
            </a:r>
            <a:endParaRPr lang="tr-TR" dirty="0"/>
          </a:p>
        </p:txBody>
      </p:sp>
      <p:sp>
        <p:nvSpPr>
          <p:cNvPr id="3" name="2 İçerik Yer Tutucusu"/>
          <p:cNvSpPr>
            <a:spLocks noGrp="1"/>
          </p:cNvSpPr>
          <p:nvPr>
            <p:ph sz="quarter" idx="1"/>
          </p:nvPr>
        </p:nvSpPr>
        <p:spPr/>
        <p:txBody>
          <a:bodyPr/>
          <a:lstStyle/>
          <a:p>
            <a:r>
              <a:rPr lang="tr-TR" dirty="0" smtClean="0"/>
              <a:t>Tiroit bezinin tiroksin salgılayan hücreleri yanında </a:t>
            </a:r>
            <a:r>
              <a:rPr lang="tr-TR" dirty="0" err="1" smtClean="0"/>
              <a:t>kalsitonin</a:t>
            </a:r>
            <a:r>
              <a:rPr lang="tr-TR" dirty="0" smtClean="0"/>
              <a:t> hormonu salgılayan hücreleri de bulunur.</a:t>
            </a:r>
          </a:p>
          <a:p>
            <a:r>
              <a:rPr lang="tr-TR" dirty="0" smtClean="0"/>
              <a:t>Kandaki </a:t>
            </a:r>
            <a:r>
              <a:rPr lang="tr-TR" b="1" dirty="0" smtClean="0">
                <a:solidFill>
                  <a:srgbClr val="FF0000"/>
                </a:solidFill>
              </a:rPr>
              <a:t>kalsi</a:t>
            </a:r>
            <a:r>
              <a:rPr lang="tr-TR" dirty="0" smtClean="0"/>
              <a:t>yum belli bir değeri aştığında salgılanır.</a:t>
            </a:r>
          </a:p>
          <a:p>
            <a:r>
              <a:rPr lang="tr-TR" dirty="0" smtClean="0"/>
              <a:t>Paratiroit bezinden salgılanan PTH ile birlikte kandaki </a:t>
            </a:r>
            <a:r>
              <a:rPr lang="tr-TR" u="sng" dirty="0" smtClean="0"/>
              <a:t>kalsiyum miktarını düzenler</a:t>
            </a:r>
            <a:r>
              <a:rPr lang="tr-TR" dirty="0" smtClean="0"/>
              <a:t>.</a:t>
            </a:r>
          </a:p>
        </p:txBody>
      </p:sp>
      <p:sp>
        <p:nvSpPr>
          <p:cNvPr id="4" name="3 Veri Yer Tutucusu"/>
          <p:cNvSpPr>
            <a:spLocks noGrp="1"/>
          </p:cNvSpPr>
          <p:nvPr>
            <p:ph type="dt" sz="half" idx="10"/>
          </p:nvPr>
        </p:nvSpPr>
        <p:spPr/>
        <p:txBody>
          <a:bodyPr/>
          <a:lstStyle/>
          <a:p>
            <a:fld id="{4F1756ED-4D4E-4C20-AACE-D3772904546D}"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29</a:t>
            </a:fld>
            <a:endParaRPr lang="tr-TR"/>
          </a:p>
        </p:txBody>
      </p:sp>
      <p:sp>
        <p:nvSpPr>
          <p:cNvPr id="6" name="5 Altbilgi Yer Tutucusu"/>
          <p:cNvSpPr>
            <a:spLocks noGrp="1"/>
          </p:cNvSpPr>
          <p:nvPr>
            <p:ph type="ftr" sz="quarter" idx="11"/>
          </p:nvPr>
        </p:nvSpPr>
        <p:spPr/>
        <p:txBody>
          <a:bodyPr/>
          <a:lstStyle/>
          <a:p>
            <a:r>
              <a:rPr lang="tr-TR" dirty="0" err="1" smtClean="0"/>
              <a:t>Copyrigt</a:t>
            </a:r>
            <a:r>
              <a:rPr lang="tr-TR" dirty="0" smtClean="0"/>
              <a:t> </a:t>
            </a:r>
            <a:r>
              <a:rPr lang="tr-TR" dirty="0" err="1" smtClean="0"/>
              <a:t>Tzn</a:t>
            </a:r>
            <a:r>
              <a:rPr lang="tr-TR" dirty="0" smtClean="0"/>
              <a:t> </a:t>
            </a:r>
            <a:r>
              <a:rPr lang="tr-TR" dirty="0" err="1" smtClean="0"/>
              <a:t>Arc</a:t>
            </a:r>
            <a:endParaRPr lang="tr-TR" dirty="0"/>
          </a:p>
        </p:txBody>
      </p:sp>
      <p:pic>
        <p:nvPicPr>
          <p:cNvPr id="7" name="Picture 2"/>
          <p:cNvPicPr>
            <a:picLocks noChangeAspect="1" noChangeArrowheads="1"/>
          </p:cNvPicPr>
          <p:nvPr/>
        </p:nvPicPr>
        <p:blipFill>
          <a:blip r:embed="rId2" cstate="print"/>
          <a:srcRect/>
          <a:stretch>
            <a:fillRect/>
          </a:stretch>
        </p:blipFill>
        <p:spPr bwMode="auto">
          <a:xfrm>
            <a:off x="971600" y="3645024"/>
            <a:ext cx="2524125" cy="2524125"/>
          </a:xfrm>
          <a:prstGeom prst="rect">
            <a:avLst/>
          </a:prstGeom>
          <a:noFill/>
          <a:ln w="9525">
            <a:noFill/>
            <a:miter lim="800000"/>
            <a:headEnd/>
            <a:tailEnd/>
          </a:ln>
        </p:spPr>
      </p:pic>
      <p:sp>
        <p:nvSpPr>
          <p:cNvPr id="8" name="7 Dikdörtgen"/>
          <p:cNvSpPr/>
          <p:nvPr/>
        </p:nvSpPr>
        <p:spPr>
          <a:xfrm>
            <a:off x="4139952" y="4437112"/>
            <a:ext cx="1008112" cy="648072"/>
          </a:xfrm>
          <a:prstGeom prst="rect">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Ca</a:t>
            </a:r>
            <a:r>
              <a:rPr lang="tr-TR" dirty="0" smtClean="0">
                <a:solidFill>
                  <a:schemeClr val="tx1"/>
                </a:solidFill>
              </a:rPr>
              <a:t> Seviyesi</a:t>
            </a:r>
            <a:endParaRPr lang="tr-TR" dirty="0">
              <a:solidFill>
                <a:schemeClr val="tx1"/>
              </a:solidFill>
            </a:endParaRPr>
          </a:p>
        </p:txBody>
      </p:sp>
      <p:sp>
        <p:nvSpPr>
          <p:cNvPr id="9" name="8 Yukarı Aşağı Ok"/>
          <p:cNvSpPr/>
          <p:nvPr/>
        </p:nvSpPr>
        <p:spPr>
          <a:xfrm>
            <a:off x="5292080" y="3717032"/>
            <a:ext cx="648072" cy="2232248"/>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0000"/>
              </a:solidFill>
            </a:endParaRPr>
          </a:p>
        </p:txBody>
      </p:sp>
      <p:sp>
        <p:nvSpPr>
          <p:cNvPr id="10" name="9 Yuvarlatılmış Dikdörtgen"/>
          <p:cNvSpPr/>
          <p:nvPr/>
        </p:nvSpPr>
        <p:spPr>
          <a:xfrm>
            <a:off x="6300192" y="3717032"/>
            <a:ext cx="165618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KALSİTONİN</a:t>
            </a:r>
            <a:endParaRPr lang="tr-TR" dirty="0"/>
          </a:p>
        </p:txBody>
      </p:sp>
      <p:sp>
        <p:nvSpPr>
          <p:cNvPr id="11" name="10 Yuvarlatılmış Dikdörtgen"/>
          <p:cNvSpPr/>
          <p:nvPr/>
        </p:nvSpPr>
        <p:spPr>
          <a:xfrm>
            <a:off x="6444208" y="5157192"/>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600" dirty="0" smtClean="0">
                <a:solidFill>
                  <a:srgbClr val="FF0000"/>
                </a:solidFill>
              </a:rPr>
              <a:t>P</a:t>
            </a:r>
            <a:r>
              <a:rPr lang="tr-TR" sz="1600" dirty="0" smtClean="0"/>
              <a:t>ARATHORMON</a:t>
            </a:r>
            <a:endParaRPr lang="tr-TR" sz="1600" dirty="0"/>
          </a:p>
        </p:txBody>
      </p:sp>
      <p:sp>
        <p:nvSpPr>
          <p:cNvPr id="12" name="11 Metin kutusu"/>
          <p:cNvSpPr txBox="1"/>
          <p:nvPr/>
        </p:nvSpPr>
        <p:spPr>
          <a:xfrm>
            <a:off x="6156176" y="4509120"/>
            <a:ext cx="1944216" cy="369332"/>
          </a:xfrm>
          <a:prstGeom prst="rect">
            <a:avLst/>
          </a:prstGeom>
          <a:solidFill>
            <a:srgbClr val="FFC000"/>
          </a:solidFill>
        </p:spPr>
        <p:txBody>
          <a:bodyPr wrap="square" rtlCol="0">
            <a:spAutoFit/>
          </a:bodyPr>
          <a:lstStyle/>
          <a:p>
            <a:r>
              <a:rPr lang="tr-TR" dirty="0" smtClean="0"/>
              <a:t>ZIT ÇALIŞIRLAR!!!</a:t>
            </a:r>
            <a:endParaRPr lang="tr-TR" dirty="0"/>
          </a:p>
        </p:txBody>
      </p:sp>
      <p:sp>
        <p:nvSpPr>
          <p:cNvPr id="13" name="12 Metin kutusu"/>
          <p:cNvSpPr txBox="1"/>
          <p:nvPr/>
        </p:nvSpPr>
        <p:spPr>
          <a:xfrm>
            <a:off x="6228184" y="6021288"/>
            <a:ext cx="2160240" cy="369332"/>
          </a:xfrm>
          <a:prstGeom prst="rect">
            <a:avLst/>
          </a:prstGeom>
          <a:noFill/>
        </p:spPr>
        <p:txBody>
          <a:bodyPr wrap="square" rtlCol="0">
            <a:spAutoFit/>
          </a:bodyPr>
          <a:lstStyle/>
          <a:p>
            <a:r>
              <a:rPr lang="tr-TR" dirty="0" smtClean="0"/>
              <a:t>ZITLIKLAR </a:t>
            </a:r>
            <a:r>
              <a:rPr lang="tr-TR" dirty="0" smtClean="0">
                <a:solidFill>
                  <a:srgbClr val="FF0000"/>
                </a:solidFill>
              </a:rPr>
              <a:t>P</a:t>
            </a:r>
            <a:r>
              <a:rPr lang="tr-TR" dirty="0" smtClean="0"/>
              <a:t>RENSİ!!</a:t>
            </a:r>
            <a:endParaRPr lang="tr-T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a:solidFill>
            <a:schemeClr val="accent1">
              <a:lumMod val="40000"/>
              <a:lumOff val="60000"/>
            </a:schemeClr>
          </a:solidFill>
        </p:spPr>
        <p:txBody>
          <a:bodyPr/>
          <a:lstStyle/>
          <a:p>
            <a:r>
              <a:rPr lang="tr-TR" dirty="0" smtClean="0"/>
              <a:t>Östrojen gibi bazı hormonların </a:t>
            </a:r>
            <a:r>
              <a:rPr lang="tr-TR" b="1" dirty="0" smtClean="0"/>
              <a:t>birden çok hedef hücre </a:t>
            </a:r>
            <a:r>
              <a:rPr lang="tr-TR" dirty="0" smtClean="0"/>
              <a:t>çeşidi vardır. Tiroksin ve büyüme hormonunun ise hedefi </a:t>
            </a:r>
            <a:r>
              <a:rPr lang="tr-TR" b="1" dirty="0" smtClean="0"/>
              <a:t>tüm hücreler</a:t>
            </a:r>
            <a:r>
              <a:rPr lang="tr-TR" dirty="0" smtClean="0"/>
              <a:t>dir. </a:t>
            </a:r>
          </a:p>
          <a:p>
            <a:r>
              <a:rPr lang="tr-TR" dirty="0" smtClean="0"/>
              <a:t>Hormonlar kanda belli miktarlarda olmalıdır. Bir hormonun azlığı, çokluğu veya reseptörlerinin bulunmaması hastalıklara yol açar. Görevini tamamlayan hormonlar ya hedef hücrede veya karaciğere giderek yıkılır. Bazı hormonlar ise böbrekler aracılığı ile atılır.</a:t>
            </a:r>
          </a:p>
          <a:p>
            <a:r>
              <a:rPr lang="tr-TR" dirty="0" smtClean="0"/>
              <a:t>Etkileri geç ancak uzun sürelidir.</a:t>
            </a:r>
            <a:endParaRPr lang="tr-TR" dirty="0"/>
          </a:p>
        </p:txBody>
      </p:sp>
      <p:sp>
        <p:nvSpPr>
          <p:cNvPr id="4" name="3 Veri Yer Tutucusu"/>
          <p:cNvSpPr>
            <a:spLocks noGrp="1"/>
          </p:cNvSpPr>
          <p:nvPr>
            <p:ph type="dt" sz="half" idx="10"/>
          </p:nvPr>
        </p:nvSpPr>
        <p:spPr/>
        <p:txBody>
          <a:bodyPr/>
          <a:lstStyle/>
          <a:p>
            <a:fld id="{B786DB4C-27E0-485C-9928-6D770265E9AC}"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3</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 name="Picture 2"/>
          <p:cNvPicPr>
            <a:picLocks noGrp="1" noChangeAspect="1" noChangeArrowheads="1"/>
          </p:cNvPicPr>
          <p:nvPr>
            <p:ph sz="quarter" idx="1"/>
          </p:nvPr>
        </p:nvPicPr>
        <p:blipFill>
          <a:blip r:embed="rId2" cstate="print"/>
          <a:srcRect/>
          <a:stretch>
            <a:fillRect/>
          </a:stretch>
        </p:blipFill>
        <p:spPr bwMode="auto">
          <a:xfrm>
            <a:off x="1192726" y="236373"/>
            <a:ext cx="7123689" cy="6288971"/>
          </a:xfrm>
          <a:prstGeom prst="rect">
            <a:avLst/>
          </a:prstGeom>
          <a:noFill/>
          <a:ln w="9525">
            <a:noFill/>
            <a:miter lim="800000"/>
            <a:headEnd/>
            <a:tailEnd/>
          </a:ln>
        </p:spPr>
      </p:pic>
      <p:sp>
        <p:nvSpPr>
          <p:cNvPr id="5" name="4 Veri Yer Tutucusu"/>
          <p:cNvSpPr>
            <a:spLocks noGrp="1"/>
          </p:cNvSpPr>
          <p:nvPr>
            <p:ph type="dt" sz="half" idx="10"/>
          </p:nvPr>
        </p:nvSpPr>
        <p:spPr/>
        <p:txBody>
          <a:bodyPr/>
          <a:lstStyle/>
          <a:p>
            <a:fld id="{0B6EE5D5-B8A9-42D8-83BC-2BF580EC2DC5}" type="datetime1">
              <a:rPr lang="tr-TR" smtClean="0"/>
              <a:pPr/>
              <a:t>10.02.2016</a:t>
            </a:fld>
            <a:endParaRPr lang="tr-TR"/>
          </a:p>
        </p:txBody>
      </p:sp>
      <p:sp>
        <p:nvSpPr>
          <p:cNvPr id="6" name="5 Slayt Numarası Yer Tutucusu"/>
          <p:cNvSpPr>
            <a:spLocks noGrp="1"/>
          </p:cNvSpPr>
          <p:nvPr>
            <p:ph type="sldNum" sz="quarter" idx="12"/>
          </p:nvPr>
        </p:nvSpPr>
        <p:spPr/>
        <p:txBody>
          <a:bodyPr/>
          <a:lstStyle/>
          <a:p>
            <a:fld id="{AC666A51-3FDF-451F-BDCF-52A6E053356C}" type="slidenum">
              <a:rPr lang="tr-TR" smtClean="0"/>
              <a:pPr/>
              <a:t>30</a:t>
            </a:fld>
            <a:endParaRPr lang="tr-TR"/>
          </a:p>
        </p:txBody>
      </p:sp>
      <p:sp>
        <p:nvSpPr>
          <p:cNvPr id="7" name="6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b="1" dirty="0" smtClean="0"/>
              <a:t>PARATİROİT BEZİ</a:t>
            </a:r>
            <a:br>
              <a:rPr lang="tr-TR" b="1" dirty="0" smtClean="0"/>
            </a:br>
            <a:endParaRPr lang="tr-TR" dirty="0"/>
          </a:p>
        </p:txBody>
      </p:sp>
      <p:sp>
        <p:nvSpPr>
          <p:cNvPr id="3" name="2 İçerik Yer Tutucusu"/>
          <p:cNvSpPr>
            <a:spLocks noGrp="1"/>
          </p:cNvSpPr>
          <p:nvPr>
            <p:ph sz="quarter" idx="1"/>
          </p:nvPr>
        </p:nvSpPr>
        <p:spPr/>
        <p:txBody>
          <a:bodyPr/>
          <a:lstStyle/>
          <a:p>
            <a:r>
              <a:rPr lang="tr-TR" dirty="0" smtClean="0"/>
              <a:t>Paratiroit bezi, tiroit bezinin yüzeyine yerleşmiş bezelye büyüklüğündeki dört küçük bezden oluşur</a:t>
            </a:r>
            <a:endParaRPr lang="tr-TR" dirty="0"/>
          </a:p>
        </p:txBody>
      </p:sp>
      <p:pic>
        <p:nvPicPr>
          <p:cNvPr id="4" name="Picture 3"/>
          <p:cNvPicPr>
            <a:picLocks noChangeAspect="1" noChangeArrowheads="1"/>
          </p:cNvPicPr>
          <p:nvPr/>
        </p:nvPicPr>
        <p:blipFill>
          <a:blip r:embed="rId2" cstate="print"/>
          <a:srcRect t="13962"/>
          <a:stretch>
            <a:fillRect/>
          </a:stretch>
        </p:blipFill>
        <p:spPr bwMode="auto">
          <a:xfrm>
            <a:off x="1115616" y="2276872"/>
            <a:ext cx="6410672" cy="4402344"/>
          </a:xfrm>
          <a:prstGeom prst="rect">
            <a:avLst/>
          </a:prstGeom>
          <a:noFill/>
          <a:ln w="12700">
            <a:noFill/>
            <a:miter lim="800000"/>
            <a:headEnd/>
            <a:tailEnd/>
          </a:ln>
        </p:spPr>
      </p:pic>
      <p:sp>
        <p:nvSpPr>
          <p:cNvPr id="5" name="4 Metin kutusu"/>
          <p:cNvSpPr txBox="1"/>
          <p:nvPr/>
        </p:nvSpPr>
        <p:spPr>
          <a:xfrm>
            <a:off x="6300192" y="2276872"/>
            <a:ext cx="2592288" cy="2308324"/>
          </a:xfrm>
          <a:prstGeom prst="rect">
            <a:avLst/>
          </a:prstGeom>
          <a:solidFill>
            <a:schemeClr val="accent1">
              <a:lumMod val="40000"/>
              <a:lumOff val="60000"/>
            </a:schemeClr>
          </a:solidFill>
        </p:spPr>
        <p:txBody>
          <a:bodyPr wrap="square" rtlCol="0">
            <a:spAutoFit/>
          </a:bodyPr>
          <a:lstStyle/>
          <a:p>
            <a:r>
              <a:rPr lang="tr-TR" dirty="0"/>
              <a:t>Kan ile diğer dokular arasında kalsiyum – fosfat dengesinin korunmasına </a:t>
            </a:r>
            <a:r>
              <a:rPr lang="tr-TR" dirty="0" smtClean="0"/>
              <a:t>yardımcı olur</a:t>
            </a:r>
            <a:r>
              <a:rPr lang="tr-TR" dirty="0"/>
              <a:t>. </a:t>
            </a:r>
            <a:endParaRPr lang="tr-TR" dirty="0" smtClean="0"/>
          </a:p>
          <a:p>
            <a:endParaRPr lang="tr-TR" dirty="0"/>
          </a:p>
          <a:p>
            <a:r>
              <a:rPr lang="tr-TR" dirty="0" smtClean="0"/>
              <a:t>Paratiroit </a:t>
            </a:r>
            <a:r>
              <a:rPr lang="tr-TR" dirty="0"/>
              <a:t>bezi çıkarılacak olursa bir kaç gün içinde ölüm meydana gelir.</a:t>
            </a:r>
          </a:p>
        </p:txBody>
      </p:sp>
      <p:sp>
        <p:nvSpPr>
          <p:cNvPr id="6" name="5 Veri Yer Tutucusu"/>
          <p:cNvSpPr>
            <a:spLocks noGrp="1"/>
          </p:cNvSpPr>
          <p:nvPr>
            <p:ph type="dt" sz="half" idx="10"/>
          </p:nvPr>
        </p:nvSpPr>
        <p:spPr/>
        <p:txBody>
          <a:bodyPr/>
          <a:lstStyle/>
          <a:p>
            <a:fld id="{373DEE66-98BF-483D-BCCB-3410A9796742}" type="datetime1">
              <a:rPr lang="tr-TR" smtClean="0"/>
              <a:pPr/>
              <a:t>10.02.2016</a:t>
            </a:fld>
            <a:endParaRPr lang="tr-TR"/>
          </a:p>
        </p:txBody>
      </p:sp>
      <p:sp>
        <p:nvSpPr>
          <p:cNvPr id="7" name="6 Slayt Numarası Yer Tutucusu"/>
          <p:cNvSpPr>
            <a:spLocks noGrp="1"/>
          </p:cNvSpPr>
          <p:nvPr>
            <p:ph type="sldNum" sz="quarter" idx="12"/>
          </p:nvPr>
        </p:nvSpPr>
        <p:spPr/>
        <p:txBody>
          <a:bodyPr/>
          <a:lstStyle/>
          <a:p>
            <a:fld id="{AC666A51-3FDF-451F-BDCF-52A6E053356C}" type="slidenum">
              <a:rPr lang="tr-TR" smtClean="0"/>
              <a:pPr/>
              <a:t>31</a:t>
            </a:fld>
            <a:endParaRPr lang="tr-TR"/>
          </a:p>
        </p:txBody>
      </p:sp>
      <p:sp>
        <p:nvSpPr>
          <p:cNvPr id="8" name="7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p:txBody>
          <a:bodyPr>
            <a:normAutofit lnSpcReduction="10000"/>
          </a:bodyPr>
          <a:lstStyle/>
          <a:p>
            <a:r>
              <a:rPr lang="tr-TR" dirty="0" smtClean="0"/>
              <a:t>PTH, </a:t>
            </a:r>
            <a:r>
              <a:rPr lang="tr-TR" u="sng" dirty="0" smtClean="0"/>
              <a:t>kandaki kalsiyum </a:t>
            </a:r>
            <a:r>
              <a:rPr lang="tr-TR" u="sng" dirty="0" err="1" smtClean="0"/>
              <a:t>derişimini</a:t>
            </a:r>
            <a:r>
              <a:rPr lang="tr-TR" u="sng" dirty="0" smtClean="0"/>
              <a:t> </a:t>
            </a:r>
            <a:r>
              <a:rPr lang="tr-TR" u="sng" dirty="0" smtClean="0">
                <a:solidFill>
                  <a:srgbClr val="FF0000"/>
                </a:solidFill>
              </a:rPr>
              <a:t>yükseltir</a:t>
            </a:r>
            <a:r>
              <a:rPr lang="tr-TR" dirty="0" smtClean="0"/>
              <a:t>, </a:t>
            </a:r>
            <a:r>
              <a:rPr lang="tr-TR" u="sng" dirty="0" smtClean="0"/>
              <a:t>fosfat </a:t>
            </a:r>
            <a:r>
              <a:rPr lang="tr-TR" u="sng" dirty="0" err="1" smtClean="0"/>
              <a:t>derişimini</a:t>
            </a:r>
            <a:r>
              <a:rPr lang="tr-TR" u="sng" dirty="0" smtClean="0"/>
              <a:t> </a:t>
            </a:r>
            <a:r>
              <a:rPr lang="tr-TR" u="sng" dirty="0" smtClean="0">
                <a:solidFill>
                  <a:srgbClr val="FF0000"/>
                </a:solidFill>
              </a:rPr>
              <a:t>azaltır.</a:t>
            </a:r>
            <a:r>
              <a:rPr lang="tr-TR" dirty="0" smtClean="0">
                <a:solidFill>
                  <a:srgbClr val="FF0000"/>
                </a:solidFill>
              </a:rPr>
              <a:t> </a:t>
            </a:r>
            <a:r>
              <a:rPr lang="tr-TR" dirty="0" smtClean="0"/>
              <a:t>Bu işi </a:t>
            </a:r>
            <a:r>
              <a:rPr lang="tr-TR" b="1" dirty="0" smtClean="0"/>
              <a:t>böbrekleri, bağırsakları ve kemiği etkileyerek yapar. Böbreklerden ve bağırsaklardan kalsiyum atılmasını </a:t>
            </a:r>
            <a:r>
              <a:rPr lang="tr-TR" dirty="0" smtClean="0"/>
              <a:t>önler. Kemiklerden kana kalsiyum geçmesini sağlar.</a:t>
            </a:r>
          </a:p>
          <a:p>
            <a:r>
              <a:rPr lang="tr-TR" dirty="0" smtClean="0"/>
              <a:t>PTH etkisi ile kemiklerde yıkım olur. Oluşan kalsiyum ve fosfat kana geçer. PTH kana geçen fosfattan daha fazla miktarda fosfatın böbreklerden atılmasını sağlayarak kandaki fosfatı azaltır.</a:t>
            </a:r>
          </a:p>
          <a:p>
            <a:r>
              <a:rPr lang="tr-TR" dirty="0" smtClean="0"/>
              <a:t>PTH, böbreklerden Ca2+ </a:t>
            </a:r>
            <a:r>
              <a:rPr lang="tr-TR" dirty="0" err="1" smtClean="0"/>
              <a:t>nın</a:t>
            </a:r>
            <a:r>
              <a:rPr lang="tr-TR" dirty="0" smtClean="0"/>
              <a:t> geri emilip kana geçmesini sağladığı gibi D vitaminini de aktifleştirir. Aktif D vitamini PTH ile birlikte çalışır.</a:t>
            </a:r>
            <a:endParaRPr lang="tr-TR" dirty="0"/>
          </a:p>
        </p:txBody>
      </p:sp>
      <p:sp>
        <p:nvSpPr>
          <p:cNvPr id="4" name="3 Veri Yer Tutucusu"/>
          <p:cNvSpPr>
            <a:spLocks noGrp="1"/>
          </p:cNvSpPr>
          <p:nvPr>
            <p:ph type="dt" sz="half" idx="10"/>
          </p:nvPr>
        </p:nvSpPr>
        <p:spPr/>
        <p:txBody>
          <a:bodyPr/>
          <a:lstStyle/>
          <a:p>
            <a:fld id="{3E87CB18-524B-4257-BBD6-1763C19FF960}"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32</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8B1D7C2F-8665-4A6A-A30F-7471CBD2B2D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Copyrigt Tzn Arc</a:t>
            </a:r>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33</a:t>
            </a:fld>
            <a:endParaRPr lang="tr-TR"/>
          </a:p>
        </p:txBody>
      </p:sp>
      <p:pic>
        <p:nvPicPr>
          <p:cNvPr id="78850" name="Picture 2"/>
          <p:cNvPicPr>
            <a:picLocks noGrp="1" noChangeAspect="1" noChangeArrowheads="1"/>
          </p:cNvPicPr>
          <p:nvPr>
            <p:ph sz="quarter" idx="1"/>
          </p:nvPr>
        </p:nvPicPr>
        <p:blipFill>
          <a:blip r:embed="rId2" cstate="print"/>
          <a:srcRect/>
          <a:stretch>
            <a:fillRect/>
          </a:stretch>
        </p:blipFill>
        <p:spPr bwMode="auto">
          <a:xfrm>
            <a:off x="463724" y="382952"/>
            <a:ext cx="7852692" cy="56368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2290" name="Picture 2"/>
          <p:cNvPicPr>
            <a:picLocks noGrp="1" noChangeAspect="1" noChangeArrowheads="1"/>
          </p:cNvPicPr>
          <p:nvPr>
            <p:ph sz="quarter" idx="1"/>
          </p:nvPr>
        </p:nvPicPr>
        <p:blipFill>
          <a:blip r:embed="rId2" cstate="print"/>
          <a:srcRect/>
          <a:stretch>
            <a:fillRect/>
          </a:stretch>
        </p:blipFill>
        <p:spPr bwMode="auto">
          <a:xfrm>
            <a:off x="755576" y="230349"/>
            <a:ext cx="7560840" cy="6548548"/>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0F388B82-EC98-45C5-B5E1-66DE97A8B266}"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34</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20750" y="1682750"/>
            <a:ext cx="596900" cy="444500"/>
            <a:chOff x="580" y="1060"/>
            <a:chExt cx="376" cy="280"/>
          </a:xfrm>
        </p:grpSpPr>
        <p:sp>
          <p:nvSpPr>
            <p:cNvPr id="18567" name="Oval 3"/>
            <p:cNvSpPr>
              <a:spLocks noChangeArrowheads="1"/>
            </p:cNvSpPr>
            <p:nvPr/>
          </p:nvSpPr>
          <p:spPr bwMode="auto">
            <a:xfrm>
              <a:off x="580" y="1060"/>
              <a:ext cx="136" cy="115"/>
            </a:xfrm>
            <a:prstGeom prst="ellipse">
              <a:avLst/>
            </a:prstGeom>
            <a:solidFill>
              <a:schemeClr val="hlink"/>
            </a:solidFill>
            <a:ln w="12700">
              <a:solidFill>
                <a:schemeClr val="tx1"/>
              </a:solidFill>
              <a:round/>
              <a:headEnd/>
              <a:tailEnd/>
            </a:ln>
          </p:spPr>
          <p:txBody>
            <a:bodyPr wrap="none" anchor="ctr"/>
            <a:lstStyle/>
            <a:p>
              <a:endParaRPr lang="tr-TR"/>
            </a:p>
          </p:txBody>
        </p:sp>
        <p:sp>
          <p:nvSpPr>
            <p:cNvPr id="18568" name="Oval 4"/>
            <p:cNvSpPr>
              <a:spLocks noChangeArrowheads="1"/>
            </p:cNvSpPr>
            <p:nvPr/>
          </p:nvSpPr>
          <p:spPr bwMode="auto">
            <a:xfrm>
              <a:off x="580" y="1225"/>
              <a:ext cx="136" cy="115"/>
            </a:xfrm>
            <a:prstGeom prst="ellipse">
              <a:avLst/>
            </a:prstGeom>
            <a:solidFill>
              <a:schemeClr val="hlink"/>
            </a:solidFill>
            <a:ln w="12700">
              <a:solidFill>
                <a:schemeClr val="tx1"/>
              </a:solidFill>
              <a:round/>
              <a:headEnd/>
              <a:tailEnd/>
            </a:ln>
          </p:spPr>
          <p:txBody>
            <a:bodyPr wrap="none" anchor="ctr"/>
            <a:lstStyle/>
            <a:p>
              <a:endParaRPr lang="tr-TR"/>
            </a:p>
          </p:txBody>
        </p:sp>
        <p:sp>
          <p:nvSpPr>
            <p:cNvPr id="18569" name="Oval 5"/>
            <p:cNvSpPr>
              <a:spLocks noChangeArrowheads="1"/>
            </p:cNvSpPr>
            <p:nvPr/>
          </p:nvSpPr>
          <p:spPr bwMode="auto">
            <a:xfrm>
              <a:off x="820" y="1225"/>
              <a:ext cx="136" cy="115"/>
            </a:xfrm>
            <a:prstGeom prst="ellipse">
              <a:avLst/>
            </a:prstGeom>
            <a:solidFill>
              <a:schemeClr val="hlink"/>
            </a:solidFill>
            <a:ln w="12700">
              <a:solidFill>
                <a:schemeClr val="tx1"/>
              </a:solidFill>
              <a:round/>
              <a:headEnd/>
              <a:tailEnd/>
            </a:ln>
          </p:spPr>
          <p:txBody>
            <a:bodyPr wrap="none" anchor="ctr"/>
            <a:lstStyle/>
            <a:p>
              <a:endParaRPr lang="tr-TR"/>
            </a:p>
          </p:txBody>
        </p:sp>
        <p:sp>
          <p:nvSpPr>
            <p:cNvPr id="18570" name="Oval 6"/>
            <p:cNvSpPr>
              <a:spLocks noChangeArrowheads="1"/>
            </p:cNvSpPr>
            <p:nvPr/>
          </p:nvSpPr>
          <p:spPr bwMode="auto">
            <a:xfrm>
              <a:off x="820" y="1060"/>
              <a:ext cx="136" cy="115"/>
            </a:xfrm>
            <a:prstGeom prst="ellipse">
              <a:avLst/>
            </a:prstGeom>
            <a:solidFill>
              <a:schemeClr val="hlink"/>
            </a:solidFill>
            <a:ln w="12700">
              <a:solidFill>
                <a:schemeClr val="tx1"/>
              </a:solidFill>
              <a:round/>
              <a:headEnd/>
              <a:tailEnd/>
            </a:ln>
          </p:spPr>
          <p:txBody>
            <a:bodyPr wrap="none" anchor="ctr"/>
            <a:lstStyle/>
            <a:p>
              <a:endParaRPr lang="tr-TR"/>
            </a:p>
          </p:txBody>
        </p:sp>
      </p:grpSp>
      <p:sp>
        <p:nvSpPr>
          <p:cNvPr id="18436" name="Rectangle 7"/>
          <p:cNvSpPr>
            <a:spLocks noChangeArrowheads="1"/>
          </p:cNvSpPr>
          <p:nvPr/>
        </p:nvSpPr>
        <p:spPr bwMode="auto">
          <a:xfrm>
            <a:off x="1731963" y="1685925"/>
            <a:ext cx="2185987" cy="528638"/>
          </a:xfrm>
          <a:prstGeom prst="rect">
            <a:avLst/>
          </a:prstGeom>
          <a:noFill/>
          <a:ln w="12700">
            <a:solidFill>
              <a:schemeClr val="tx2"/>
            </a:solidFill>
            <a:miter lim="800000"/>
            <a:headEnd/>
            <a:tailEnd/>
          </a:ln>
        </p:spPr>
        <p:txBody>
          <a:bodyPr wrap="none" lIns="90488" tIns="44450" rIns="90488" bIns="44450">
            <a:spAutoFit/>
          </a:bodyPr>
          <a:lstStyle/>
          <a:p>
            <a:pPr defTabSz="762000" eaLnBrk="0" hangingPunct="0"/>
            <a:r>
              <a:rPr lang="en-AU" sz="2800" b="1">
                <a:solidFill>
                  <a:schemeClr val="tx2"/>
                </a:solidFill>
                <a:latin typeface="Times New Roman" pitchFamily="18" charset="0"/>
              </a:rPr>
              <a:t>Paratiroidler</a:t>
            </a:r>
          </a:p>
        </p:txBody>
      </p:sp>
      <p:graphicFrame>
        <p:nvGraphicFramePr>
          <p:cNvPr id="18434" name="Object 8">
            <a:hlinkClick r:id="" action="ppaction://ole?verb=0"/>
          </p:cNvPr>
          <p:cNvGraphicFramePr>
            <a:graphicFrameLocks/>
          </p:cNvGraphicFramePr>
          <p:nvPr/>
        </p:nvGraphicFramePr>
        <p:xfrm>
          <a:off x="4038600" y="1633538"/>
          <a:ext cx="966788" cy="800100"/>
        </p:xfrm>
        <a:graphic>
          <a:graphicData uri="http://schemas.openxmlformats.org/presentationml/2006/ole">
            <p:oleObj spid="_x0000_s3074" name="Microsoft ClipArt Gallery" r:id="rId3" imgW="3322440" imgH="2744640" progId="">
              <p:embed/>
            </p:oleObj>
          </a:graphicData>
        </a:graphic>
      </p:graphicFrame>
      <p:sp>
        <p:nvSpPr>
          <p:cNvPr id="18437" name="Rectangle 9"/>
          <p:cNvSpPr>
            <a:spLocks noChangeArrowheads="1"/>
          </p:cNvSpPr>
          <p:nvPr/>
        </p:nvSpPr>
        <p:spPr bwMode="auto">
          <a:xfrm>
            <a:off x="5084763" y="1685925"/>
            <a:ext cx="944562" cy="528638"/>
          </a:xfrm>
          <a:prstGeom prst="rect">
            <a:avLst/>
          </a:prstGeom>
          <a:noFill/>
          <a:ln w="12700">
            <a:solidFill>
              <a:schemeClr val="tx2"/>
            </a:solidFill>
            <a:miter lim="800000"/>
            <a:headEnd/>
            <a:tailEnd/>
          </a:ln>
        </p:spPr>
        <p:txBody>
          <a:bodyPr wrap="none" lIns="90488" tIns="44450" rIns="90488" bIns="44450">
            <a:spAutoFit/>
          </a:bodyPr>
          <a:lstStyle/>
          <a:p>
            <a:pPr defTabSz="762000" eaLnBrk="0" hangingPunct="0"/>
            <a:r>
              <a:rPr lang="en-AU" sz="2800" b="1">
                <a:solidFill>
                  <a:schemeClr val="tx2"/>
                </a:solidFill>
                <a:latin typeface="Times New Roman" pitchFamily="18" charset="0"/>
              </a:rPr>
              <a:t>Gıda</a:t>
            </a:r>
          </a:p>
        </p:txBody>
      </p:sp>
      <p:sp>
        <p:nvSpPr>
          <p:cNvPr id="18438" name="Freeform 10"/>
          <p:cNvSpPr>
            <a:spLocks/>
          </p:cNvSpPr>
          <p:nvPr/>
        </p:nvSpPr>
        <p:spPr bwMode="auto">
          <a:xfrm>
            <a:off x="6781800" y="1752600"/>
            <a:ext cx="649288" cy="458788"/>
          </a:xfrm>
          <a:custGeom>
            <a:avLst/>
            <a:gdLst>
              <a:gd name="T0" fmla="*/ 192 w 409"/>
              <a:gd name="T1" fmla="*/ 48 h 289"/>
              <a:gd name="T2" fmla="*/ 180 w 409"/>
              <a:gd name="T3" fmla="*/ 84 h 289"/>
              <a:gd name="T4" fmla="*/ 168 w 409"/>
              <a:gd name="T5" fmla="*/ 48 h 289"/>
              <a:gd name="T6" fmla="*/ 132 w 409"/>
              <a:gd name="T7" fmla="*/ 24 h 289"/>
              <a:gd name="T8" fmla="*/ 96 w 409"/>
              <a:gd name="T9" fmla="*/ 24 h 289"/>
              <a:gd name="T10" fmla="*/ 60 w 409"/>
              <a:gd name="T11" fmla="*/ 24 h 289"/>
              <a:gd name="T12" fmla="*/ 36 w 409"/>
              <a:gd name="T13" fmla="*/ 60 h 289"/>
              <a:gd name="T14" fmla="*/ 12 w 409"/>
              <a:gd name="T15" fmla="*/ 96 h 289"/>
              <a:gd name="T16" fmla="*/ 0 w 409"/>
              <a:gd name="T17" fmla="*/ 144 h 289"/>
              <a:gd name="T18" fmla="*/ 0 w 409"/>
              <a:gd name="T19" fmla="*/ 180 h 289"/>
              <a:gd name="T20" fmla="*/ 0 w 409"/>
              <a:gd name="T21" fmla="*/ 216 h 289"/>
              <a:gd name="T22" fmla="*/ 12 w 409"/>
              <a:gd name="T23" fmla="*/ 252 h 289"/>
              <a:gd name="T24" fmla="*/ 48 w 409"/>
              <a:gd name="T25" fmla="*/ 276 h 289"/>
              <a:gd name="T26" fmla="*/ 84 w 409"/>
              <a:gd name="T27" fmla="*/ 288 h 289"/>
              <a:gd name="T28" fmla="*/ 120 w 409"/>
              <a:gd name="T29" fmla="*/ 276 h 289"/>
              <a:gd name="T30" fmla="*/ 156 w 409"/>
              <a:gd name="T31" fmla="*/ 240 h 289"/>
              <a:gd name="T32" fmla="*/ 192 w 409"/>
              <a:gd name="T33" fmla="*/ 228 h 289"/>
              <a:gd name="T34" fmla="*/ 228 w 409"/>
              <a:gd name="T35" fmla="*/ 240 h 289"/>
              <a:gd name="T36" fmla="*/ 264 w 409"/>
              <a:gd name="T37" fmla="*/ 252 h 289"/>
              <a:gd name="T38" fmla="*/ 300 w 409"/>
              <a:gd name="T39" fmla="*/ 252 h 289"/>
              <a:gd name="T40" fmla="*/ 336 w 409"/>
              <a:gd name="T41" fmla="*/ 240 h 289"/>
              <a:gd name="T42" fmla="*/ 372 w 409"/>
              <a:gd name="T43" fmla="*/ 216 h 289"/>
              <a:gd name="T44" fmla="*/ 384 w 409"/>
              <a:gd name="T45" fmla="*/ 180 h 289"/>
              <a:gd name="T46" fmla="*/ 396 w 409"/>
              <a:gd name="T47" fmla="*/ 144 h 289"/>
              <a:gd name="T48" fmla="*/ 408 w 409"/>
              <a:gd name="T49" fmla="*/ 108 h 289"/>
              <a:gd name="T50" fmla="*/ 408 w 409"/>
              <a:gd name="T51" fmla="*/ 72 h 289"/>
              <a:gd name="T52" fmla="*/ 372 w 409"/>
              <a:gd name="T53" fmla="*/ 48 h 289"/>
              <a:gd name="T54" fmla="*/ 348 w 409"/>
              <a:gd name="T55" fmla="*/ 12 h 289"/>
              <a:gd name="T56" fmla="*/ 312 w 409"/>
              <a:gd name="T57" fmla="*/ 0 h 289"/>
              <a:gd name="T58" fmla="*/ 276 w 409"/>
              <a:gd name="T59" fmla="*/ 0 h 289"/>
              <a:gd name="T60" fmla="*/ 240 w 409"/>
              <a:gd name="T61" fmla="*/ 12 h 289"/>
              <a:gd name="T62" fmla="*/ 216 w 409"/>
              <a:gd name="T63" fmla="*/ 48 h 289"/>
              <a:gd name="T64" fmla="*/ 180 w 409"/>
              <a:gd name="T65" fmla="*/ 60 h 289"/>
              <a:gd name="T66" fmla="*/ 192 w 409"/>
              <a:gd name="T67" fmla="*/ 48 h 2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09"/>
              <a:gd name="T103" fmla="*/ 0 h 289"/>
              <a:gd name="T104" fmla="*/ 409 w 409"/>
              <a:gd name="T105" fmla="*/ 289 h 28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09" h="289">
                <a:moveTo>
                  <a:pt x="192" y="48"/>
                </a:moveTo>
                <a:lnTo>
                  <a:pt x="180" y="84"/>
                </a:lnTo>
                <a:lnTo>
                  <a:pt x="168" y="48"/>
                </a:lnTo>
                <a:lnTo>
                  <a:pt x="132" y="24"/>
                </a:lnTo>
                <a:lnTo>
                  <a:pt x="96" y="24"/>
                </a:lnTo>
                <a:lnTo>
                  <a:pt x="60" y="24"/>
                </a:lnTo>
                <a:lnTo>
                  <a:pt x="36" y="60"/>
                </a:lnTo>
                <a:lnTo>
                  <a:pt x="12" y="96"/>
                </a:lnTo>
                <a:lnTo>
                  <a:pt x="0" y="144"/>
                </a:lnTo>
                <a:lnTo>
                  <a:pt x="0" y="180"/>
                </a:lnTo>
                <a:lnTo>
                  <a:pt x="0" y="216"/>
                </a:lnTo>
                <a:lnTo>
                  <a:pt x="12" y="252"/>
                </a:lnTo>
                <a:lnTo>
                  <a:pt x="48" y="276"/>
                </a:lnTo>
                <a:lnTo>
                  <a:pt x="84" y="288"/>
                </a:lnTo>
                <a:lnTo>
                  <a:pt x="120" y="276"/>
                </a:lnTo>
                <a:lnTo>
                  <a:pt x="156" y="240"/>
                </a:lnTo>
                <a:lnTo>
                  <a:pt x="192" y="228"/>
                </a:lnTo>
                <a:lnTo>
                  <a:pt x="228" y="240"/>
                </a:lnTo>
                <a:lnTo>
                  <a:pt x="264" y="252"/>
                </a:lnTo>
                <a:lnTo>
                  <a:pt x="300" y="252"/>
                </a:lnTo>
                <a:lnTo>
                  <a:pt x="336" y="240"/>
                </a:lnTo>
                <a:lnTo>
                  <a:pt x="372" y="216"/>
                </a:lnTo>
                <a:lnTo>
                  <a:pt x="384" y="180"/>
                </a:lnTo>
                <a:lnTo>
                  <a:pt x="396" y="144"/>
                </a:lnTo>
                <a:lnTo>
                  <a:pt x="408" y="108"/>
                </a:lnTo>
                <a:lnTo>
                  <a:pt x="408" y="72"/>
                </a:lnTo>
                <a:lnTo>
                  <a:pt x="372" y="48"/>
                </a:lnTo>
                <a:lnTo>
                  <a:pt x="348" y="12"/>
                </a:lnTo>
                <a:lnTo>
                  <a:pt x="312" y="0"/>
                </a:lnTo>
                <a:lnTo>
                  <a:pt x="276" y="0"/>
                </a:lnTo>
                <a:lnTo>
                  <a:pt x="240" y="12"/>
                </a:lnTo>
                <a:lnTo>
                  <a:pt x="216" y="48"/>
                </a:lnTo>
                <a:lnTo>
                  <a:pt x="180" y="60"/>
                </a:lnTo>
                <a:lnTo>
                  <a:pt x="192" y="48"/>
                </a:lnTo>
              </a:path>
            </a:pathLst>
          </a:custGeom>
          <a:solidFill>
            <a:schemeClr val="hlink"/>
          </a:solidFill>
          <a:ln w="12700" cap="rnd" cmpd="sng">
            <a:solidFill>
              <a:schemeClr val="tx1"/>
            </a:solidFill>
            <a:prstDash val="solid"/>
            <a:round/>
            <a:headEnd type="none" w="med" len="med"/>
            <a:tailEnd type="none" w="med" len="med"/>
          </a:ln>
        </p:spPr>
        <p:txBody>
          <a:bodyPr/>
          <a:lstStyle/>
          <a:p>
            <a:endParaRPr lang="tr-TR"/>
          </a:p>
        </p:txBody>
      </p:sp>
      <p:sp>
        <p:nvSpPr>
          <p:cNvPr id="18439" name="Rectangle 11"/>
          <p:cNvSpPr>
            <a:spLocks noChangeArrowheads="1"/>
          </p:cNvSpPr>
          <p:nvPr/>
        </p:nvSpPr>
        <p:spPr bwMode="auto">
          <a:xfrm>
            <a:off x="7523163" y="1685925"/>
            <a:ext cx="1160462" cy="528638"/>
          </a:xfrm>
          <a:prstGeom prst="rect">
            <a:avLst/>
          </a:prstGeom>
          <a:noFill/>
          <a:ln w="12700">
            <a:solidFill>
              <a:schemeClr val="tx2"/>
            </a:solidFill>
            <a:miter lim="800000"/>
            <a:headEnd/>
            <a:tailEnd/>
          </a:ln>
        </p:spPr>
        <p:txBody>
          <a:bodyPr wrap="none" lIns="90488" tIns="44450" rIns="90488" bIns="44450">
            <a:spAutoFit/>
          </a:bodyPr>
          <a:lstStyle/>
          <a:p>
            <a:pPr defTabSz="762000" eaLnBrk="0" hangingPunct="0"/>
            <a:r>
              <a:rPr lang="en-AU" sz="2800" b="1">
                <a:solidFill>
                  <a:schemeClr val="tx2"/>
                </a:solidFill>
                <a:latin typeface="Times New Roman" pitchFamily="18" charset="0"/>
              </a:rPr>
              <a:t>Tiroid</a:t>
            </a:r>
          </a:p>
        </p:txBody>
      </p:sp>
      <p:sp>
        <p:nvSpPr>
          <p:cNvPr id="18440" name="Line 12"/>
          <p:cNvSpPr>
            <a:spLocks noChangeShapeType="1"/>
          </p:cNvSpPr>
          <p:nvPr/>
        </p:nvSpPr>
        <p:spPr bwMode="auto">
          <a:xfrm>
            <a:off x="2743200" y="2216150"/>
            <a:ext cx="0" cy="1054100"/>
          </a:xfrm>
          <a:prstGeom prst="line">
            <a:avLst/>
          </a:prstGeom>
          <a:noFill/>
          <a:ln w="12700">
            <a:solidFill>
              <a:schemeClr val="tx1"/>
            </a:solidFill>
            <a:round/>
            <a:headEnd/>
            <a:tailEnd type="triangle" w="med" len="med"/>
          </a:ln>
        </p:spPr>
        <p:txBody>
          <a:bodyPr wrap="none" anchor="ctr"/>
          <a:lstStyle/>
          <a:p>
            <a:endParaRPr lang="tr-TR"/>
          </a:p>
        </p:txBody>
      </p:sp>
      <p:sp>
        <p:nvSpPr>
          <p:cNvPr id="18441" name="Rectangle 13"/>
          <p:cNvSpPr>
            <a:spLocks noChangeArrowheads="1"/>
          </p:cNvSpPr>
          <p:nvPr/>
        </p:nvSpPr>
        <p:spPr bwMode="auto">
          <a:xfrm>
            <a:off x="2341563" y="3286125"/>
            <a:ext cx="923925" cy="528638"/>
          </a:xfrm>
          <a:prstGeom prst="rect">
            <a:avLst/>
          </a:prstGeom>
          <a:noFill/>
          <a:ln w="12700">
            <a:solidFill>
              <a:schemeClr val="tx2"/>
            </a:solidFill>
            <a:miter lim="800000"/>
            <a:headEnd/>
            <a:tailEnd/>
          </a:ln>
        </p:spPr>
        <p:txBody>
          <a:bodyPr wrap="none" lIns="90488" tIns="44450" rIns="90488" bIns="44450">
            <a:spAutoFit/>
          </a:bodyPr>
          <a:lstStyle/>
          <a:p>
            <a:pPr defTabSz="762000" eaLnBrk="0" hangingPunct="0"/>
            <a:r>
              <a:rPr lang="en-AU" sz="2800" b="1">
                <a:solidFill>
                  <a:schemeClr val="tx2"/>
                </a:solidFill>
                <a:latin typeface="Times New Roman" pitchFamily="18" charset="0"/>
              </a:rPr>
              <a:t>PTH</a:t>
            </a:r>
          </a:p>
        </p:txBody>
      </p:sp>
      <p:sp>
        <p:nvSpPr>
          <p:cNvPr id="18442" name="Line 14"/>
          <p:cNvSpPr>
            <a:spLocks noChangeShapeType="1"/>
          </p:cNvSpPr>
          <p:nvPr/>
        </p:nvSpPr>
        <p:spPr bwMode="auto">
          <a:xfrm>
            <a:off x="5562600" y="2216150"/>
            <a:ext cx="0" cy="292100"/>
          </a:xfrm>
          <a:prstGeom prst="line">
            <a:avLst/>
          </a:prstGeom>
          <a:noFill/>
          <a:ln w="12700">
            <a:solidFill>
              <a:schemeClr val="tx1"/>
            </a:solidFill>
            <a:round/>
            <a:headEnd/>
            <a:tailEnd type="triangle" w="med" len="med"/>
          </a:ln>
        </p:spPr>
        <p:txBody>
          <a:bodyPr wrap="none" anchor="ctr"/>
          <a:lstStyle/>
          <a:p>
            <a:endParaRPr lang="tr-TR"/>
          </a:p>
        </p:txBody>
      </p:sp>
      <p:sp>
        <p:nvSpPr>
          <p:cNvPr id="18443" name="Rectangle 15"/>
          <p:cNvSpPr>
            <a:spLocks noChangeArrowheads="1"/>
          </p:cNvSpPr>
          <p:nvPr/>
        </p:nvSpPr>
        <p:spPr bwMode="auto">
          <a:xfrm>
            <a:off x="4551363" y="2524125"/>
            <a:ext cx="2324100" cy="528638"/>
          </a:xfrm>
          <a:prstGeom prst="rect">
            <a:avLst/>
          </a:prstGeom>
          <a:noFill/>
          <a:ln w="12700">
            <a:solidFill>
              <a:schemeClr val="tx2"/>
            </a:solidFill>
            <a:miter lim="800000"/>
            <a:headEnd/>
            <a:tailEnd/>
          </a:ln>
        </p:spPr>
        <p:txBody>
          <a:bodyPr wrap="none" lIns="90488" tIns="44450" rIns="90488" bIns="44450">
            <a:spAutoFit/>
          </a:bodyPr>
          <a:lstStyle/>
          <a:p>
            <a:pPr defTabSz="762000" eaLnBrk="0" hangingPunct="0"/>
            <a:r>
              <a:rPr lang="en-AU" sz="2800" b="1">
                <a:solidFill>
                  <a:schemeClr val="tx2"/>
                </a:solidFill>
                <a:latin typeface="Times New Roman" pitchFamily="18" charset="0"/>
              </a:rPr>
              <a:t>Kolekalsiferol</a:t>
            </a:r>
          </a:p>
        </p:txBody>
      </p:sp>
      <p:sp>
        <p:nvSpPr>
          <p:cNvPr id="18444" name="Line 16"/>
          <p:cNvSpPr>
            <a:spLocks noChangeShapeType="1"/>
          </p:cNvSpPr>
          <p:nvPr/>
        </p:nvSpPr>
        <p:spPr bwMode="auto">
          <a:xfrm>
            <a:off x="5562600" y="3054350"/>
            <a:ext cx="0" cy="292100"/>
          </a:xfrm>
          <a:prstGeom prst="line">
            <a:avLst/>
          </a:prstGeom>
          <a:noFill/>
          <a:ln w="12700">
            <a:solidFill>
              <a:schemeClr val="tx1"/>
            </a:solidFill>
            <a:round/>
            <a:headEnd/>
            <a:tailEnd type="triangle" w="med" len="med"/>
          </a:ln>
        </p:spPr>
        <p:txBody>
          <a:bodyPr wrap="none" anchor="ctr"/>
          <a:lstStyle/>
          <a:p>
            <a:endParaRPr lang="tr-TR"/>
          </a:p>
        </p:txBody>
      </p:sp>
      <p:sp>
        <p:nvSpPr>
          <p:cNvPr id="18445" name="Rectangle 17"/>
          <p:cNvSpPr>
            <a:spLocks noChangeArrowheads="1"/>
          </p:cNvSpPr>
          <p:nvPr/>
        </p:nvSpPr>
        <p:spPr bwMode="auto">
          <a:xfrm>
            <a:off x="5237163" y="3362325"/>
            <a:ext cx="571500" cy="528638"/>
          </a:xfrm>
          <a:prstGeom prst="rect">
            <a:avLst/>
          </a:prstGeom>
          <a:noFill/>
          <a:ln w="12700">
            <a:solidFill>
              <a:schemeClr val="tx2"/>
            </a:solidFill>
            <a:miter lim="800000"/>
            <a:headEnd/>
            <a:tailEnd/>
          </a:ln>
        </p:spPr>
        <p:txBody>
          <a:bodyPr wrap="none" lIns="90488" tIns="44450" rIns="90488" bIns="44450">
            <a:spAutoFit/>
          </a:bodyPr>
          <a:lstStyle/>
          <a:p>
            <a:pPr defTabSz="762000" eaLnBrk="0" hangingPunct="0"/>
            <a:r>
              <a:rPr lang="en-AU" sz="2800" b="1">
                <a:solidFill>
                  <a:schemeClr val="tx2"/>
                </a:solidFill>
                <a:latin typeface="Times New Roman" pitchFamily="18" charset="0"/>
              </a:rPr>
              <a:t>D</a:t>
            </a:r>
            <a:r>
              <a:rPr lang="en-AU" sz="2800" b="1" baseline="-25000">
                <a:solidFill>
                  <a:schemeClr val="tx2"/>
                </a:solidFill>
                <a:latin typeface="Times New Roman" pitchFamily="18" charset="0"/>
              </a:rPr>
              <a:t>3</a:t>
            </a:r>
          </a:p>
        </p:txBody>
      </p:sp>
      <p:sp>
        <p:nvSpPr>
          <p:cNvPr id="18446" name="Line 18"/>
          <p:cNvSpPr>
            <a:spLocks noChangeShapeType="1"/>
          </p:cNvSpPr>
          <p:nvPr/>
        </p:nvSpPr>
        <p:spPr bwMode="auto">
          <a:xfrm>
            <a:off x="8077200" y="2216150"/>
            <a:ext cx="0" cy="1054100"/>
          </a:xfrm>
          <a:prstGeom prst="line">
            <a:avLst/>
          </a:prstGeom>
          <a:noFill/>
          <a:ln w="12700">
            <a:solidFill>
              <a:schemeClr val="tx1"/>
            </a:solidFill>
            <a:round/>
            <a:headEnd/>
            <a:tailEnd type="triangle" w="med" len="med"/>
          </a:ln>
        </p:spPr>
        <p:txBody>
          <a:bodyPr wrap="none" anchor="ctr"/>
          <a:lstStyle/>
          <a:p>
            <a:endParaRPr lang="tr-TR"/>
          </a:p>
        </p:txBody>
      </p:sp>
      <p:sp>
        <p:nvSpPr>
          <p:cNvPr id="18447" name="Rectangle 19"/>
          <p:cNvSpPr>
            <a:spLocks noChangeArrowheads="1"/>
          </p:cNvSpPr>
          <p:nvPr/>
        </p:nvSpPr>
        <p:spPr bwMode="auto">
          <a:xfrm>
            <a:off x="7751763" y="3286125"/>
            <a:ext cx="687387" cy="528638"/>
          </a:xfrm>
          <a:prstGeom prst="rect">
            <a:avLst/>
          </a:prstGeom>
          <a:noFill/>
          <a:ln w="12700">
            <a:solidFill>
              <a:schemeClr val="tx2"/>
            </a:solidFill>
            <a:miter lim="800000"/>
            <a:headEnd/>
            <a:tailEnd/>
          </a:ln>
        </p:spPr>
        <p:txBody>
          <a:bodyPr wrap="none" lIns="90488" tIns="44450" rIns="90488" bIns="44450">
            <a:spAutoFit/>
          </a:bodyPr>
          <a:lstStyle/>
          <a:p>
            <a:pPr defTabSz="762000" eaLnBrk="0" hangingPunct="0"/>
            <a:r>
              <a:rPr lang="en-AU" sz="2800" b="1">
                <a:solidFill>
                  <a:schemeClr val="tx2"/>
                </a:solidFill>
                <a:latin typeface="Times New Roman" pitchFamily="18" charset="0"/>
              </a:rPr>
              <a:t>CT</a:t>
            </a:r>
          </a:p>
        </p:txBody>
      </p:sp>
      <p:sp>
        <p:nvSpPr>
          <p:cNvPr id="18448" name="Rectangle 20"/>
          <p:cNvSpPr>
            <a:spLocks noChangeArrowheads="1"/>
          </p:cNvSpPr>
          <p:nvPr/>
        </p:nvSpPr>
        <p:spPr bwMode="auto">
          <a:xfrm>
            <a:off x="55563" y="4581525"/>
            <a:ext cx="1408112" cy="955675"/>
          </a:xfrm>
          <a:prstGeom prst="rect">
            <a:avLst/>
          </a:prstGeom>
          <a:noFill/>
          <a:ln w="12700">
            <a:solidFill>
              <a:schemeClr val="tx2"/>
            </a:solidFill>
            <a:miter lim="800000"/>
            <a:headEnd/>
            <a:tailEnd/>
          </a:ln>
        </p:spPr>
        <p:txBody>
          <a:bodyPr wrap="none" lIns="90488" tIns="44450" rIns="90488" bIns="44450">
            <a:spAutoFit/>
          </a:bodyPr>
          <a:lstStyle/>
          <a:p>
            <a:pPr defTabSz="762000" eaLnBrk="0" hangingPunct="0"/>
            <a:r>
              <a:rPr lang="en-AU" sz="2800" b="1">
                <a:solidFill>
                  <a:schemeClr val="tx2"/>
                </a:solidFill>
                <a:latin typeface="Times New Roman" pitchFamily="18" charset="0"/>
              </a:rPr>
              <a:t>Plazma </a:t>
            </a:r>
          </a:p>
          <a:p>
            <a:pPr defTabSz="762000" eaLnBrk="0" hangingPunct="0"/>
            <a:r>
              <a:rPr lang="en-AU" sz="2800" b="1">
                <a:solidFill>
                  <a:schemeClr val="tx2"/>
                </a:solidFill>
                <a:latin typeface="Times New Roman" pitchFamily="18" charset="0"/>
              </a:rPr>
              <a:t>  Ca</a:t>
            </a:r>
            <a:r>
              <a:rPr lang="en-AU" sz="2800" b="1" baseline="30000">
                <a:solidFill>
                  <a:schemeClr val="tx2"/>
                </a:solidFill>
                <a:latin typeface="Times New Roman" pitchFamily="18" charset="0"/>
              </a:rPr>
              <a:t>++</a:t>
            </a:r>
          </a:p>
        </p:txBody>
      </p:sp>
      <p:sp>
        <p:nvSpPr>
          <p:cNvPr id="18449" name="Line 21"/>
          <p:cNvSpPr>
            <a:spLocks noChangeShapeType="1"/>
          </p:cNvSpPr>
          <p:nvPr/>
        </p:nvSpPr>
        <p:spPr bwMode="auto">
          <a:xfrm>
            <a:off x="1454150" y="5105400"/>
            <a:ext cx="139700" cy="0"/>
          </a:xfrm>
          <a:prstGeom prst="line">
            <a:avLst/>
          </a:prstGeom>
          <a:noFill/>
          <a:ln w="12700">
            <a:solidFill>
              <a:schemeClr val="tx1"/>
            </a:solidFill>
            <a:round/>
            <a:headEnd/>
            <a:tailEnd/>
          </a:ln>
        </p:spPr>
        <p:txBody>
          <a:bodyPr wrap="none" anchor="ctr"/>
          <a:lstStyle/>
          <a:p>
            <a:endParaRPr lang="tr-TR"/>
          </a:p>
        </p:txBody>
      </p:sp>
      <p:sp>
        <p:nvSpPr>
          <p:cNvPr id="18450" name="Line 22"/>
          <p:cNvSpPr>
            <a:spLocks noChangeShapeType="1"/>
          </p:cNvSpPr>
          <p:nvPr/>
        </p:nvSpPr>
        <p:spPr bwMode="auto">
          <a:xfrm>
            <a:off x="1600200" y="4578350"/>
            <a:ext cx="0" cy="977900"/>
          </a:xfrm>
          <a:prstGeom prst="line">
            <a:avLst/>
          </a:prstGeom>
          <a:noFill/>
          <a:ln w="12700">
            <a:solidFill>
              <a:schemeClr val="tx1"/>
            </a:solidFill>
            <a:round/>
            <a:headEnd/>
            <a:tailEnd/>
          </a:ln>
        </p:spPr>
        <p:txBody>
          <a:bodyPr wrap="none" anchor="ctr"/>
          <a:lstStyle/>
          <a:p>
            <a:endParaRPr lang="tr-TR"/>
          </a:p>
        </p:txBody>
      </p:sp>
      <p:sp>
        <p:nvSpPr>
          <p:cNvPr id="18451" name="Line 23"/>
          <p:cNvSpPr>
            <a:spLocks noChangeShapeType="1"/>
          </p:cNvSpPr>
          <p:nvPr/>
        </p:nvSpPr>
        <p:spPr bwMode="auto">
          <a:xfrm>
            <a:off x="1606550" y="4572000"/>
            <a:ext cx="444500" cy="0"/>
          </a:xfrm>
          <a:prstGeom prst="line">
            <a:avLst/>
          </a:prstGeom>
          <a:noFill/>
          <a:ln w="12700">
            <a:solidFill>
              <a:schemeClr val="tx1"/>
            </a:solidFill>
            <a:round/>
            <a:headEnd/>
            <a:tailEnd/>
          </a:ln>
        </p:spPr>
        <p:txBody>
          <a:bodyPr wrap="none" anchor="ctr"/>
          <a:lstStyle/>
          <a:p>
            <a:endParaRPr lang="tr-TR"/>
          </a:p>
        </p:txBody>
      </p:sp>
      <p:sp>
        <p:nvSpPr>
          <p:cNvPr id="18452" name="Line 24"/>
          <p:cNvSpPr>
            <a:spLocks noChangeShapeType="1"/>
          </p:cNvSpPr>
          <p:nvPr/>
        </p:nvSpPr>
        <p:spPr bwMode="auto">
          <a:xfrm>
            <a:off x="1606550" y="5562600"/>
            <a:ext cx="444500" cy="0"/>
          </a:xfrm>
          <a:prstGeom prst="line">
            <a:avLst/>
          </a:prstGeom>
          <a:noFill/>
          <a:ln w="12700">
            <a:solidFill>
              <a:schemeClr val="tx1"/>
            </a:solidFill>
            <a:round/>
            <a:headEnd/>
            <a:tailEnd/>
          </a:ln>
        </p:spPr>
        <p:txBody>
          <a:bodyPr wrap="none" anchor="ctr"/>
          <a:lstStyle/>
          <a:p>
            <a:endParaRPr lang="tr-TR"/>
          </a:p>
        </p:txBody>
      </p:sp>
      <p:grpSp>
        <p:nvGrpSpPr>
          <p:cNvPr id="3" name="Group 25"/>
          <p:cNvGrpSpPr>
            <a:grpSpLocks/>
          </p:cNvGrpSpPr>
          <p:nvPr/>
        </p:nvGrpSpPr>
        <p:grpSpPr bwMode="auto">
          <a:xfrm>
            <a:off x="1741488" y="4368800"/>
            <a:ext cx="587375" cy="522288"/>
            <a:chOff x="1097" y="2752"/>
            <a:chExt cx="370" cy="329"/>
          </a:xfrm>
        </p:grpSpPr>
        <p:sp>
          <p:nvSpPr>
            <p:cNvPr id="18516" name="Freeform 26"/>
            <p:cNvSpPr>
              <a:spLocks/>
            </p:cNvSpPr>
            <p:nvPr/>
          </p:nvSpPr>
          <p:spPr bwMode="auto">
            <a:xfrm>
              <a:off x="1162" y="2863"/>
              <a:ext cx="170" cy="148"/>
            </a:xfrm>
            <a:custGeom>
              <a:avLst/>
              <a:gdLst>
                <a:gd name="T0" fmla="*/ 151 w 170"/>
                <a:gd name="T1" fmla="*/ 0 h 148"/>
                <a:gd name="T2" fmla="*/ 169 w 170"/>
                <a:gd name="T3" fmla="*/ 20 h 148"/>
                <a:gd name="T4" fmla="*/ 16 w 170"/>
                <a:gd name="T5" fmla="*/ 147 h 148"/>
                <a:gd name="T6" fmla="*/ 0 w 170"/>
                <a:gd name="T7" fmla="*/ 127 h 148"/>
                <a:gd name="T8" fmla="*/ 151 w 170"/>
                <a:gd name="T9" fmla="*/ 0 h 148"/>
                <a:gd name="T10" fmla="*/ 0 60000 65536"/>
                <a:gd name="T11" fmla="*/ 0 60000 65536"/>
                <a:gd name="T12" fmla="*/ 0 60000 65536"/>
                <a:gd name="T13" fmla="*/ 0 60000 65536"/>
                <a:gd name="T14" fmla="*/ 0 60000 65536"/>
                <a:gd name="T15" fmla="*/ 0 w 170"/>
                <a:gd name="T16" fmla="*/ 0 h 148"/>
                <a:gd name="T17" fmla="*/ 170 w 170"/>
                <a:gd name="T18" fmla="*/ 148 h 148"/>
              </a:gdLst>
              <a:ahLst/>
              <a:cxnLst>
                <a:cxn ang="T10">
                  <a:pos x="T0" y="T1"/>
                </a:cxn>
                <a:cxn ang="T11">
                  <a:pos x="T2" y="T3"/>
                </a:cxn>
                <a:cxn ang="T12">
                  <a:pos x="T4" y="T5"/>
                </a:cxn>
                <a:cxn ang="T13">
                  <a:pos x="T6" y="T7"/>
                </a:cxn>
                <a:cxn ang="T14">
                  <a:pos x="T8" y="T9"/>
                </a:cxn>
              </a:cxnLst>
              <a:rect l="T15" t="T16" r="T17" b="T18"/>
              <a:pathLst>
                <a:path w="170" h="148">
                  <a:moveTo>
                    <a:pt x="151" y="0"/>
                  </a:moveTo>
                  <a:lnTo>
                    <a:pt x="169" y="20"/>
                  </a:lnTo>
                  <a:lnTo>
                    <a:pt x="16" y="147"/>
                  </a:lnTo>
                  <a:lnTo>
                    <a:pt x="0" y="127"/>
                  </a:lnTo>
                  <a:lnTo>
                    <a:pt x="151" y="0"/>
                  </a:lnTo>
                </a:path>
              </a:pathLst>
            </a:custGeom>
            <a:solidFill>
              <a:srgbClr val="B2B7B9"/>
            </a:solidFill>
            <a:ln w="12700" cap="rnd" cmpd="sng">
              <a:noFill/>
              <a:prstDash val="solid"/>
              <a:round/>
              <a:headEnd type="none" w="med" len="med"/>
              <a:tailEnd type="none" w="med" len="med"/>
            </a:ln>
          </p:spPr>
          <p:txBody>
            <a:bodyPr/>
            <a:lstStyle/>
            <a:p>
              <a:endParaRPr lang="tr-TR"/>
            </a:p>
          </p:txBody>
        </p:sp>
        <p:sp>
          <p:nvSpPr>
            <p:cNvPr id="18517" name="Freeform 27"/>
            <p:cNvSpPr>
              <a:spLocks/>
            </p:cNvSpPr>
            <p:nvPr/>
          </p:nvSpPr>
          <p:spPr bwMode="auto">
            <a:xfrm>
              <a:off x="1316" y="2861"/>
              <a:ext cx="18" cy="21"/>
            </a:xfrm>
            <a:custGeom>
              <a:avLst/>
              <a:gdLst>
                <a:gd name="T0" fmla="*/ 17 w 18"/>
                <a:gd name="T1" fmla="*/ 20 h 21"/>
                <a:gd name="T2" fmla="*/ 17 w 18"/>
                <a:gd name="T3" fmla="*/ 17 h 21"/>
                <a:gd name="T4" fmla="*/ 4 w 18"/>
                <a:gd name="T5" fmla="*/ 0 h 21"/>
                <a:gd name="T6" fmla="*/ 0 w 18"/>
                <a:gd name="T7" fmla="*/ 3 h 21"/>
                <a:gd name="T8" fmla="*/ 14 w 18"/>
                <a:gd name="T9" fmla="*/ 19 h 21"/>
                <a:gd name="T10" fmla="*/ 14 w 18"/>
                <a:gd name="T11" fmla="*/ 16 h 21"/>
                <a:gd name="T12" fmla="*/ 14 w 18"/>
                <a:gd name="T13" fmla="*/ 19 h 21"/>
                <a:gd name="T14" fmla="*/ 15 w 18"/>
                <a:gd name="T15" fmla="*/ 19 h 21"/>
                <a:gd name="T16" fmla="*/ 17 w 18"/>
                <a:gd name="T17" fmla="*/ 20 h 21"/>
                <a:gd name="T18" fmla="*/ 17 w 18"/>
                <a:gd name="T19" fmla="*/ 18 h 21"/>
                <a:gd name="T20" fmla="*/ 17 w 18"/>
                <a:gd name="T21" fmla="*/ 17 h 21"/>
                <a:gd name="T22" fmla="*/ 17 w 18"/>
                <a:gd name="T23" fmla="*/ 2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21"/>
                <a:gd name="T38" fmla="*/ 18 w 18"/>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21">
                  <a:moveTo>
                    <a:pt x="17" y="20"/>
                  </a:moveTo>
                  <a:lnTo>
                    <a:pt x="17" y="17"/>
                  </a:lnTo>
                  <a:lnTo>
                    <a:pt x="4" y="0"/>
                  </a:lnTo>
                  <a:lnTo>
                    <a:pt x="0" y="3"/>
                  </a:lnTo>
                  <a:lnTo>
                    <a:pt x="14" y="19"/>
                  </a:lnTo>
                  <a:lnTo>
                    <a:pt x="14" y="16"/>
                  </a:lnTo>
                  <a:lnTo>
                    <a:pt x="14" y="19"/>
                  </a:lnTo>
                  <a:lnTo>
                    <a:pt x="15" y="19"/>
                  </a:lnTo>
                  <a:lnTo>
                    <a:pt x="17" y="20"/>
                  </a:lnTo>
                  <a:lnTo>
                    <a:pt x="17" y="18"/>
                  </a:lnTo>
                  <a:lnTo>
                    <a:pt x="17" y="17"/>
                  </a:lnTo>
                  <a:lnTo>
                    <a:pt x="17" y="20"/>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18" name="Freeform 28"/>
            <p:cNvSpPr>
              <a:spLocks/>
            </p:cNvSpPr>
            <p:nvPr/>
          </p:nvSpPr>
          <p:spPr bwMode="auto">
            <a:xfrm>
              <a:off x="1178" y="2882"/>
              <a:ext cx="156" cy="131"/>
            </a:xfrm>
            <a:custGeom>
              <a:avLst/>
              <a:gdLst>
                <a:gd name="T0" fmla="*/ 0 w 156"/>
                <a:gd name="T1" fmla="*/ 129 h 131"/>
                <a:gd name="T2" fmla="*/ 5 w 156"/>
                <a:gd name="T3" fmla="*/ 130 h 131"/>
                <a:gd name="T4" fmla="*/ 155 w 156"/>
                <a:gd name="T5" fmla="*/ 5 h 131"/>
                <a:gd name="T6" fmla="*/ 151 w 156"/>
                <a:gd name="T7" fmla="*/ 0 h 131"/>
                <a:gd name="T8" fmla="*/ 0 w 156"/>
                <a:gd name="T9" fmla="*/ 126 h 131"/>
                <a:gd name="T10" fmla="*/ 5 w 156"/>
                <a:gd name="T11" fmla="*/ 127 h 131"/>
                <a:gd name="T12" fmla="*/ 0 w 156"/>
                <a:gd name="T13" fmla="*/ 126 h 131"/>
                <a:gd name="T14" fmla="*/ 0 w 156"/>
                <a:gd name="T15" fmla="*/ 128 h 131"/>
                <a:gd name="T16" fmla="*/ 0 w 156"/>
                <a:gd name="T17" fmla="*/ 129 h 131"/>
                <a:gd name="T18" fmla="*/ 1 w 156"/>
                <a:gd name="T19" fmla="*/ 129 h 131"/>
                <a:gd name="T20" fmla="*/ 3 w 156"/>
                <a:gd name="T21" fmla="*/ 129 h 131"/>
                <a:gd name="T22" fmla="*/ 5 w 156"/>
                <a:gd name="T23" fmla="*/ 130 h 131"/>
                <a:gd name="T24" fmla="*/ 0 w 156"/>
                <a:gd name="T25" fmla="*/ 129 h 1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6"/>
                <a:gd name="T40" fmla="*/ 0 h 131"/>
                <a:gd name="T41" fmla="*/ 156 w 156"/>
                <a:gd name="T42" fmla="*/ 131 h 1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6" h="131">
                  <a:moveTo>
                    <a:pt x="0" y="129"/>
                  </a:moveTo>
                  <a:lnTo>
                    <a:pt x="5" y="130"/>
                  </a:lnTo>
                  <a:lnTo>
                    <a:pt x="155" y="5"/>
                  </a:lnTo>
                  <a:lnTo>
                    <a:pt x="151" y="0"/>
                  </a:lnTo>
                  <a:lnTo>
                    <a:pt x="0" y="126"/>
                  </a:lnTo>
                  <a:lnTo>
                    <a:pt x="5" y="127"/>
                  </a:lnTo>
                  <a:lnTo>
                    <a:pt x="0" y="126"/>
                  </a:lnTo>
                  <a:lnTo>
                    <a:pt x="0" y="128"/>
                  </a:lnTo>
                  <a:lnTo>
                    <a:pt x="0" y="129"/>
                  </a:lnTo>
                  <a:lnTo>
                    <a:pt x="1" y="129"/>
                  </a:lnTo>
                  <a:lnTo>
                    <a:pt x="3" y="129"/>
                  </a:lnTo>
                  <a:lnTo>
                    <a:pt x="5" y="130"/>
                  </a:lnTo>
                  <a:lnTo>
                    <a:pt x="0" y="129"/>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19" name="Freeform 29"/>
            <p:cNvSpPr>
              <a:spLocks/>
            </p:cNvSpPr>
            <p:nvPr/>
          </p:nvSpPr>
          <p:spPr bwMode="auto">
            <a:xfrm>
              <a:off x="1159" y="2992"/>
              <a:ext cx="19" cy="20"/>
            </a:xfrm>
            <a:custGeom>
              <a:avLst/>
              <a:gdLst>
                <a:gd name="T0" fmla="*/ 2 w 19"/>
                <a:gd name="T1" fmla="*/ 1 h 20"/>
                <a:gd name="T2" fmla="*/ 2 w 19"/>
                <a:gd name="T3" fmla="*/ 4 h 20"/>
                <a:gd name="T4" fmla="*/ 14 w 19"/>
                <a:gd name="T5" fmla="*/ 19 h 20"/>
                <a:gd name="T6" fmla="*/ 18 w 19"/>
                <a:gd name="T7" fmla="*/ 17 h 20"/>
                <a:gd name="T8" fmla="*/ 4 w 19"/>
                <a:gd name="T9" fmla="*/ 1 h 20"/>
                <a:gd name="T10" fmla="*/ 4 w 19"/>
                <a:gd name="T11" fmla="*/ 4 h 20"/>
                <a:gd name="T12" fmla="*/ 4 w 19"/>
                <a:gd name="T13" fmla="*/ 1 h 20"/>
                <a:gd name="T14" fmla="*/ 2 w 19"/>
                <a:gd name="T15" fmla="*/ 1 h 20"/>
                <a:gd name="T16" fmla="*/ 2 w 19"/>
                <a:gd name="T17" fmla="*/ 1 h 20"/>
                <a:gd name="T18" fmla="*/ 0 w 19"/>
                <a:gd name="T19" fmla="*/ 0 h 20"/>
                <a:gd name="T20" fmla="*/ 0 w 19"/>
                <a:gd name="T21" fmla="*/ 1 h 20"/>
                <a:gd name="T22" fmla="*/ 0 w 19"/>
                <a:gd name="T23" fmla="*/ 3 h 20"/>
                <a:gd name="T24" fmla="*/ 2 w 19"/>
                <a:gd name="T25" fmla="*/ 4 h 20"/>
                <a:gd name="T26" fmla="*/ 2 w 19"/>
                <a:gd name="T27" fmla="*/ 1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
                <a:gd name="T43" fmla="*/ 0 h 20"/>
                <a:gd name="T44" fmla="*/ 19 w 19"/>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 h="20">
                  <a:moveTo>
                    <a:pt x="2" y="1"/>
                  </a:moveTo>
                  <a:lnTo>
                    <a:pt x="2" y="4"/>
                  </a:lnTo>
                  <a:lnTo>
                    <a:pt x="14" y="19"/>
                  </a:lnTo>
                  <a:lnTo>
                    <a:pt x="18" y="17"/>
                  </a:lnTo>
                  <a:lnTo>
                    <a:pt x="4" y="1"/>
                  </a:lnTo>
                  <a:lnTo>
                    <a:pt x="4" y="4"/>
                  </a:lnTo>
                  <a:lnTo>
                    <a:pt x="4" y="1"/>
                  </a:lnTo>
                  <a:lnTo>
                    <a:pt x="2" y="1"/>
                  </a:lnTo>
                  <a:lnTo>
                    <a:pt x="0" y="0"/>
                  </a:lnTo>
                  <a:lnTo>
                    <a:pt x="0" y="1"/>
                  </a:lnTo>
                  <a:lnTo>
                    <a:pt x="0" y="3"/>
                  </a:lnTo>
                  <a:lnTo>
                    <a:pt x="2" y="4"/>
                  </a:lnTo>
                  <a:lnTo>
                    <a:pt x="2" y="1"/>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20" name="Freeform 30"/>
            <p:cNvSpPr>
              <a:spLocks/>
            </p:cNvSpPr>
            <p:nvPr/>
          </p:nvSpPr>
          <p:spPr bwMode="auto">
            <a:xfrm>
              <a:off x="1162" y="2861"/>
              <a:ext cx="154" cy="131"/>
            </a:xfrm>
            <a:custGeom>
              <a:avLst/>
              <a:gdLst>
                <a:gd name="T0" fmla="*/ 153 w 154"/>
                <a:gd name="T1" fmla="*/ 0 h 131"/>
                <a:gd name="T2" fmla="*/ 149 w 154"/>
                <a:gd name="T3" fmla="*/ 0 h 131"/>
                <a:gd name="T4" fmla="*/ 0 w 154"/>
                <a:gd name="T5" fmla="*/ 126 h 131"/>
                <a:gd name="T6" fmla="*/ 2 w 154"/>
                <a:gd name="T7" fmla="*/ 130 h 131"/>
                <a:gd name="T8" fmla="*/ 152 w 154"/>
                <a:gd name="T9" fmla="*/ 4 h 131"/>
                <a:gd name="T10" fmla="*/ 148 w 154"/>
                <a:gd name="T11" fmla="*/ 4 h 131"/>
                <a:gd name="T12" fmla="*/ 152 w 154"/>
                <a:gd name="T13" fmla="*/ 4 h 131"/>
                <a:gd name="T14" fmla="*/ 152 w 154"/>
                <a:gd name="T15" fmla="*/ 2 h 131"/>
                <a:gd name="T16" fmla="*/ 153 w 154"/>
                <a:gd name="T17" fmla="*/ 0 h 131"/>
                <a:gd name="T18" fmla="*/ 151 w 154"/>
                <a:gd name="T19" fmla="*/ 0 h 131"/>
                <a:gd name="T20" fmla="*/ 149 w 154"/>
                <a:gd name="T21" fmla="*/ 0 h 131"/>
                <a:gd name="T22" fmla="*/ 153 w 154"/>
                <a:gd name="T23" fmla="*/ 0 h 1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4"/>
                <a:gd name="T37" fmla="*/ 0 h 131"/>
                <a:gd name="T38" fmla="*/ 154 w 154"/>
                <a:gd name="T39" fmla="*/ 131 h 1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4" h="131">
                  <a:moveTo>
                    <a:pt x="153" y="0"/>
                  </a:moveTo>
                  <a:lnTo>
                    <a:pt x="149" y="0"/>
                  </a:lnTo>
                  <a:lnTo>
                    <a:pt x="0" y="126"/>
                  </a:lnTo>
                  <a:lnTo>
                    <a:pt x="2" y="130"/>
                  </a:lnTo>
                  <a:lnTo>
                    <a:pt x="152" y="4"/>
                  </a:lnTo>
                  <a:lnTo>
                    <a:pt x="148" y="4"/>
                  </a:lnTo>
                  <a:lnTo>
                    <a:pt x="152" y="4"/>
                  </a:lnTo>
                  <a:lnTo>
                    <a:pt x="152" y="2"/>
                  </a:lnTo>
                  <a:lnTo>
                    <a:pt x="153" y="0"/>
                  </a:lnTo>
                  <a:lnTo>
                    <a:pt x="151" y="0"/>
                  </a:lnTo>
                  <a:lnTo>
                    <a:pt x="149" y="0"/>
                  </a:lnTo>
                  <a:lnTo>
                    <a:pt x="153" y="0"/>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21" name="Freeform 31"/>
            <p:cNvSpPr>
              <a:spLocks/>
            </p:cNvSpPr>
            <p:nvPr/>
          </p:nvSpPr>
          <p:spPr bwMode="auto">
            <a:xfrm>
              <a:off x="1173" y="2872"/>
              <a:ext cx="154" cy="131"/>
            </a:xfrm>
            <a:custGeom>
              <a:avLst/>
              <a:gdLst>
                <a:gd name="T0" fmla="*/ 148 w 154"/>
                <a:gd name="T1" fmla="*/ 0 h 131"/>
                <a:gd name="T2" fmla="*/ 153 w 154"/>
                <a:gd name="T3" fmla="*/ 6 h 131"/>
                <a:gd name="T4" fmla="*/ 153 w 154"/>
                <a:gd name="T5" fmla="*/ 8 h 131"/>
                <a:gd name="T6" fmla="*/ 151 w 154"/>
                <a:gd name="T7" fmla="*/ 10 h 131"/>
                <a:gd name="T8" fmla="*/ 149 w 154"/>
                <a:gd name="T9" fmla="*/ 12 h 131"/>
                <a:gd name="T10" fmla="*/ 12 w 154"/>
                <a:gd name="T11" fmla="*/ 128 h 131"/>
                <a:gd name="T12" fmla="*/ 10 w 154"/>
                <a:gd name="T13" fmla="*/ 130 h 131"/>
                <a:gd name="T14" fmla="*/ 8 w 154"/>
                <a:gd name="T15" fmla="*/ 129 h 131"/>
                <a:gd name="T16" fmla="*/ 6 w 154"/>
                <a:gd name="T17" fmla="*/ 129 h 131"/>
                <a:gd name="T18" fmla="*/ 5 w 154"/>
                <a:gd name="T19" fmla="*/ 129 h 131"/>
                <a:gd name="T20" fmla="*/ 0 w 154"/>
                <a:gd name="T21" fmla="*/ 123 h 131"/>
                <a:gd name="T22" fmla="*/ 0 w 154"/>
                <a:gd name="T23" fmla="*/ 121 h 131"/>
                <a:gd name="T24" fmla="*/ 2 w 154"/>
                <a:gd name="T25" fmla="*/ 120 h 131"/>
                <a:gd name="T26" fmla="*/ 4 w 154"/>
                <a:gd name="T27" fmla="*/ 118 h 131"/>
                <a:gd name="T28" fmla="*/ 142 w 154"/>
                <a:gd name="T29" fmla="*/ 2 h 131"/>
                <a:gd name="T30" fmla="*/ 144 w 154"/>
                <a:gd name="T31" fmla="*/ 2 h 131"/>
                <a:gd name="T32" fmla="*/ 145 w 154"/>
                <a:gd name="T33" fmla="*/ 0 h 131"/>
                <a:gd name="T34" fmla="*/ 146 w 154"/>
                <a:gd name="T35" fmla="*/ 0 h 131"/>
                <a:gd name="T36" fmla="*/ 148 w 154"/>
                <a:gd name="T37" fmla="*/ 0 h 1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4"/>
                <a:gd name="T58" fmla="*/ 0 h 131"/>
                <a:gd name="T59" fmla="*/ 154 w 154"/>
                <a:gd name="T60" fmla="*/ 131 h 1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4" h="131">
                  <a:moveTo>
                    <a:pt x="148" y="0"/>
                  </a:moveTo>
                  <a:lnTo>
                    <a:pt x="153" y="6"/>
                  </a:lnTo>
                  <a:lnTo>
                    <a:pt x="153" y="8"/>
                  </a:lnTo>
                  <a:lnTo>
                    <a:pt x="151" y="10"/>
                  </a:lnTo>
                  <a:lnTo>
                    <a:pt x="149" y="12"/>
                  </a:lnTo>
                  <a:lnTo>
                    <a:pt x="12" y="128"/>
                  </a:lnTo>
                  <a:lnTo>
                    <a:pt x="10" y="130"/>
                  </a:lnTo>
                  <a:lnTo>
                    <a:pt x="8" y="129"/>
                  </a:lnTo>
                  <a:lnTo>
                    <a:pt x="6" y="129"/>
                  </a:lnTo>
                  <a:lnTo>
                    <a:pt x="5" y="129"/>
                  </a:lnTo>
                  <a:lnTo>
                    <a:pt x="0" y="123"/>
                  </a:lnTo>
                  <a:lnTo>
                    <a:pt x="0" y="121"/>
                  </a:lnTo>
                  <a:lnTo>
                    <a:pt x="2" y="120"/>
                  </a:lnTo>
                  <a:lnTo>
                    <a:pt x="4" y="118"/>
                  </a:lnTo>
                  <a:lnTo>
                    <a:pt x="142" y="2"/>
                  </a:lnTo>
                  <a:lnTo>
                    <a:pt x="144" y="2"/>
                  </a:lnTo>
                  <a:lnTo>
                    <a:pt x="145" y="0"/>
                  </a:lnTo>
                  <a:lnTo>
                    <a:pt x="146" y="0"/>
                  </a:lnTo>
                  <a:lnTo>
                    <a:pt x="148" y="0"/>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522" name="Freeform 32"/>
            <p:cNvSpPr>
              <a:spLocks/>
            </p:cNvSpPr>
            <p:nvPr/>
          </p:nvSpPr>
          <p:spPr bwMode="auto">
            <a:xfrm>
              <a:off x="1296" y="2756"/>
              <a:ext cx="167" cy="161"/>
            </a:xfrm>
            <a:custGeom>
              <a:avLst/>
              <a:gdLst>
                <a:gd name="T0" fmla="*/ 166 w 167"/>
                <a:gd name="T1" fmla="*/ 0 h 161"/>
                <a:gd name="T2" fmla="*/ 0 w 167"/>
                <a:gd name="T3" fmla="*/ 22 h 161"/>
                <a:gd name="T4" fmla="*/ 58 w 167"/>
                <a:gd name="T5" fmla="*/ 60 h 161"/>
                <a:gd name="T6" fmla="*/ 20 w 167"/>
                <a:gd name="T7" fmla="*/ 101 h 161"/>
                <a:gd name="T8" fmla="*/ 41 w 167"/>
                <a:gd name="T9" fmla="*/ 126 h 161"/>
                <a:gd name="T10" fmla="*/ 88 w 167"/>
                <a:gd name="T11" fmla="*/ 96 h 161"/>
                <a:gd name="T12" fmla="*/ 116 w 167"/>
                <a:gd name="T13" fmla="*/ 160 h 161"/>
                <a:gd name="T14" fmla="*/ 166 w 167"/>
                <a:gd name="T15" fmla="*/ 0 h 161"/>
                <a:gd name="T16" fmla="*/ 0 60000 65536"/>
                <a:gd name="T17" fmla="*/ 0 60000 65536"/>
                <a:gd name="T18" fmla="*/ 0 60000 65536"/>
                <a:gd name="T19" fmla="*/ 0 60000 65536"/>
                <a:gd name="T20" fmla="*/ 0 60000 65536"/>
                <a:gd name="T21" fmla="*/ 0 60000 65536"/>
                <a:gd name="T22" fmla="*/ 0 60000 65536"/>
                <a:gd name="T23" fmla="*/ 0 60000 65536"/>
                <a:gd name="T24" fmla="*/ 0 w 167"/>
                <a:gd name="T25" fmla="*/ 0 h 161"/>
                <a:gd name="T26" fmla="*/ 167 w 167"/>
                <a:gd name="T27" fmla="*/ 161 h 1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7" h="161">
                  <a:moveTo>
                    <a:pt x="166" y="0"/>
                  </a:moveTo>
                  <a:lnTo>
                    <a:pt x="0" y="22"/>
                  </a:lnTo>
                  <a:lnTo>
                    <a:pt x="58" y="60"/>
                  </a:lnTo>
                  <a:lnTo>
                    <a:pt x="20" y="101"/>
                  </a:lnTo>
                  <a:lnTo>
                    <a:pt x="41" y="126"/>
                  </a:lnTo>
                  <a:lnTo>
                    <a:pt x="88" y="96"/>
                  </a:lnTo>
                  <a:lnTo>
                    <a:pt x="116" y="160"/>
                  </a:lnTo>
                  <a:lnTo>
                    <a:pt x="166" y="0"/>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523" name="Freeform 33"/>
            <p:cNvSpPr>
              <a:spLocks/>
            </p:cNvSpPr>
            <p:nvPr/>
          </p:nvSpPr>
          <p:spPr bwMode="auto">
            <a:xfrm>
              <a:off x="1292" y="2752"/>
              <a:ext cx="173" cy="26"/>
            </a:xfrm>
            <a:custGeom>
              <a:avLst/>
              <a:gdLst>
                <a:gd name="T0" fmla="*/ 4 w 173"/>
                <a:gd name="T1" fmla="*/ 21 h 26"/>
                <a:gd name="T2" fmla="*/ 4 w 173"/>
                <a:gd name="T3" fmla="*/ 25 h 26"/>
                <a:gd name="T4" fmla="*/ 172 w 173"/>
                <a:gd name="T5" fmla="*/ 4 h 26"/>
                <a:gd name="T6" fmla="*/ 170 w 173"/>
                <a:gd name="T7" fmla="*/ 0 h 26"/>
                <a:gd name="T8" fmla="*/ 2 w 173"/>
                <a:gd name="T9" fmla="*/ 20 h 26"/>
                <a:gd name="T10" fmla="*/ 2 w 173"/>
                <a:gd name="T11" fmla="*/ 24 h 26"/>
                <a:gd name="T12" fmla="*/ 2 w 173"/>
                <a:gd name="T13" fmla="*/ 20 h 26"/>
                <a:gd name="T14" fmla="*/ 0 w 173"/>
                <a:gd name="T15" fmla="*/ 20 h 26"/>
                <a:gd name="T16" fmla="*/ 0 w 173"/>
                <a:gd name="T17" fmla="*/ 22 h 26"/>
                <a:gd name="T18" fmla="*/ 2 w 173"/>
                <a:gd name="T19" fmla="*/ 24 h 26"/>
                <a:gd name="T20" fmla="*/ 4 w 173"/>
                <a:gd name="T21" fmla="*/ 25 h 26"/>
                <a:gd name="T22" fmla="*/ 4 w 173"/>
                <a:gd name="T23" fmla="*/ 21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3"/>
                <a:gd name="T37" fmla="*/ 0 h 26"/>
                <a:gd name="T38" fmla="*/ 173 w 173"/>
                <a:gd name="T39" fmla="*/ 26 h 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3" h="26">
                  <a:moveTo>
                    <a:pt x="4" y="21"/>
                  </a:moveTo>
                  <a:lnTo>
                    <a:pt x="4" y="25"/>
                  </a:lnTo>
                  <a:lnTo>
                    <a:pt x="172" y="4"/>
                  </a:lnTo>
                  <a:lnTo>
                    <a:pt x="170" y="0"/>
                  </a:lnTo>
                  <a:lnTo>
                    <a:pt x="2" y="20"/>
                  </a:lnTo>
                  <a:lnTo>
                    <a:pt x="2" y="24"/>
                  </a:lnTo>
                  <a:lnTo>
                    <a:pt x="2" y="20"/>
                  </a:lnTo>
                  <a:lnTo>
                    <a:pt x="0" y="20"/>
                  </a:lnTo>
                  <a:lnTo>
                    <a:pt x="0" y="22"/>
                  </a:lnTo>
                  <a:lnTo>
                    <a:pt x="2" y="24"/>
                  </a:lnTo>
                  <a:lnTo>
                    <a:pt x="4" y="25"/>
                  </a:lnTo>
                  <a:lnTo>
                    <a:pt x="4" y="21"/>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24" name="Freeform 34"/>
            <p:cNvSpPr>
              <a:spLocks/>
            </p:cNvSpPr>
            <p:nvPr/>
          </p:nvSpPr>
          <p:spPr bwMode="auto">
            <a:xfrm>
              <a:off x="1293" y="2778"/>
              <a:ext cx="61" cy="40"/>
            </a:xfrm>
            <a:custGeom>
              <a:avLst/>
              <a:gdLst>
                <a:gd name="T0" fmla="*/ 58 w 61"/>
                <a:gd name="T1" fmla="*/ 37 h 40"/>
                <a:gd name="T2" fmla="*/ 58 w 61"/>
                <a:gd name="T3" fmla="*/ 35 h 40"/>
                <a:gd name="T4" fmla="*/ 3 w 61"/>
                <a:gd name="T5" fmla="*/ 0 h 40"/>
                <a:gd name="T6" fmla="*/ 0 w 61"/>
                <a:gd name="T7" fmla="*/ 2 h 40"/>
                <a:gd name="T8" fmla="*/ 55 w 61"/>
                <a:gd name="T9" fmla="*/ 36 h 40"/>
                <a:gd name="T10" fmla="*/ 55 w 61"/>
                <a:gd name="T11" fmla="*/ 34 h 40"/>
                <a:gd name="T12" fmla="*/ 55 w 61"/>
                <a:gd name="T13" fmla="*/ 36 h 40"/>
                <a:gd name="T14" fmla="*/ 58 w 61"/>
                <a:gd name="T15" fmla="*/ 39 h 40"/>
                <a:gd name="T16" fmla="*/ 58 w 61"/>
                <a:gd name="T17" fmla="*/ 37 h 40"/>
                <a:gd name="T18" fmla="*/ 60 w 61"/>
                <a:gd name="T19" fmla="*/ 36 h 40"/>
                <a:gd name="T20" fmla="*/ 58 w 61"/>
                <a:gd name="T21" fmla="*/ 35 h 40"/>
                <a:gd name="T22" fmla="*/ 58 w 61"/>
                <a:gd name="T23" fmla="*/ 37 h 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40"/>
                <a:gd name="T38" fmla="*/ 61 w 61"/>
                <a:gd name="T39" fmla="*/ 40 h 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40">
                  <a:moveTo>
                    <a:pt x="58" y="37"/>
                  </a:moveTo>
                  <a:lnTo>
                    <a:pt x="58" y="35"/>
                  </a:lnTo>
                  <a:lnTo>
                    <a:pt x="3" y="0"/>
                  </a:lnTo>
                  <a:lnTo>
                    <a:pt x="0" y="2"/>
                  </a:lnTo>
                  <a:lnTo>
                    <a:pt x="55" y="36"/>
                  </a:lnTo>
                  <a:lnTo>
                    <a:pt x="55" y="34"/>
                  </a:lnTo>
                  <a:lnTo>
                    <a:pt x="55" y="36"/>
                  </a:lnTo>
                  <a:lnTo>
                    <a:pt x="58" y="39"/>
                  </a:lnTo>
                  <a:lnTo>
                    <a:pt x="58" y="37"/>
                  </a:lnTo>
                  <a:lnTo>
                    <a:pt x="60" y="36"/>
                  </a:lnTo>
                  <a:lnTo>
                    <a:pt x="58" y="35"/>
                  </a:lnTo>
                  <a:lnTo>
                    <a:pt x="58" y="37"/>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25" name="Freeform 35"/>
            <p:cNvSpPr>
              <a:spLocks/>
            </p:cNvSpPr>
            <p:nvPr/>
          </p:nvSpPr>
          <p:spPr bwMode="auto">
            <a:xfrm>
              <a:off x="1314" y="2817"/>
              <a:ext cx="37" cy="43"/>
            </a:xfrm>
            <a:custGeom>
              <a:avLst/>
              <a:gdLst>
                <a:gd name="T0" fmla="*/ 4 w 37"/>
                <a:gd name="T1" fmla="*/ 37 h 43"/>
                <a:gd name="T2" fmla="*/ 4 w 37"/>
                <a:gd name="T3" fmla="*/ 40 h 43"/>
                <a:gd name="T4" fmla="*/ 36 w 37"/>
                <a:gd name="T5" fmla="*/ 4 h 43"/>
                <a:gd name="T6" fmla="*/ 34 w 37"/>
                <a:gd name="T7" fmla="*/ 0 h 43"/>
                <a:gd name="T8" fmla="*/ 0 w 37"/>
                <a:gd name="T9" fmla="*/ 37 h 43"/>
                <a:gd name="T10" fmla="*/ 2 w 37"/>
                <a:gd name="T11" fmla="*/ 40 h 43"/>
                <a:gd name="T12" fmla="*/ 0 w 37"/>
                <a:gd name="T13" fmla="*/ 37 h 43"/>
                <a:gd name="T14" fmla="*/ 0 w 37"/>
                <a:gd name="T15" fmla="*/ 38 h 43"/>
                <a:gd name="T16" fmla="*/ 0 w 37"/>
                <a:gd name="T17" fmla="*/ 40 h 43"/>
                <a:gd name="T18" fmla="*/ 2 w 37"/>
                <a:gd name="T19" fmla="*/ 40 h 43"/>
                <a:gd name="T20" fmla="*/ 2 w 37"/>
                <a:gd name="T21" fmla="*/ 42 h 43"/>
                <a:gd name="T22" fmla="*/ 3 w 37"/>
                <a:gd name="T23" fmla="*/ 42 h 43"/>
                <a:gd name="T24" fmla="*/ 4 w 37"/>
                <a:gd name="T25" fmla="*/ 40 h 43"/>
                <a:gd name="T26" fmla="*/ 4 w 37"/>
                <a:gd name="T27" fmla="*/ 37 h 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43"/>
                <a:gd name="T44" fmla="*/ 37 w 37"/>
                <a:gd name="T45" fmla="*/ 43 h 4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43">
                  <a:moveTo>
                    <a:pt x="4" y="37"/>
                  </a:moveTo>
                  <a:lnTo>
                    <a:pt x="4" y="40"/>
                  </a:lnTo>
                  <a:lnTo>
                    <a:pt x="36" y="4"/>
                  </a:lnTo>
                  <a:lnTo>
                    <a:pt x="34" y="0"/>
                  </a:lnTo>
                  <a:lnTo>
                    <a:pt x="0" y="37"/>
                  </a:lnTo>
                  <a:lnTo>
                    <a:pt x="2" y="40"/>
                  </a:lnTo>
                  <a:lnTo>
                    <a:pt x="0" y="37"/>
                  </a:lnTo>
                  <a:lnTo>
                    <a:pt x="0" y="38"/>
                  </a:lnTo>
                  <a:lnTo>
                    <a:pt x="0" y="40"/>
                  </a:lnTo>
                  <a:lnTo>
                    <a:pt x="2" y="40"/>
                  </a:lnTo>
                  <a:lnTo>
                    <a:pt x="2" y="42"/>
                  </a:lnTo>
                  <a:lnTo>
                    <a:pt x="3" y="42"/>
                  </a:lnTo>
                  <a:lnTo>
                    <a:pt x="4" y="40"/>
                  </a:lnTo>
                  <a:lnTo>
                    <a:pt x="4" y="37"/>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26" name="Freeform 36"/>
            <p:cNvSpPr>
              <a:spLocks/>
            </p:cNvSpPr>
            <p:nvPr/>
          </p:nvSpPr>
          <p:spPr bwMode="auto">
            <a:xfrm>
              <a:off x="1316" y="2859"/>
              <a:ext cx="20" cy="26"/>
            </a:xfrm>
            <a:custGeom>
              <a:avLst/>
              <a:gdLst>
                <a:gd name="T0" fmla="*/ 16 w 20"/>
                <a:gd name="T1" fmla="*/ 21 h 26"/>
                <a:gd name="T2" fmla="*/ 19 w 20"/>
                <a:gd name="T3" fmla="*/ 21 h 26"/>
                <a:gd name="T4" fmla="*/ 2 w 20"/>
                <a:gd name="T5" fmla="*/ 0 h 26"/>
                <a:gd name="T6" fmla="*/ 0 w 20"/>
                <a:gd name="T7" fmla="*/ 3 h 26"/>
                <a:gd name="T8" fmla="*/ 16 w 20"/>
                <a:gd name="T9" fmla="*/ 23 h 26"/>
                <a:gd name="T10" fmla="*/ 19 w 20"/>
                <a:gd name="T11" fmla="*/ 25 h 26"/>
                <a:gd name="T12" fmla="*/ 16 w 20"/>
                <a:gd name="T13" fmla="*/ 23 h 26"/>
                <a:gd name="T14" fmla="*/ 16 w 20"/>
                <a:gd name="T15" fmla="*/ 25 h 26"/>
                <a:gd name="T16" fmla="*/ 17 w 20"/>
                <a:gd name="T17" fmla="*/ 25 h 26"/>
                <a:gd name="T18" fmla="*/ 19 w 20"/>
                <a:gd name="T19" fmla="*/ 23 h 26"/>
                <a:gd name="T20" fmla="*/ 19 w 20"/>
                <a:gd name="T21" fmla="*/ 23 h 26"/>
                <a:gd name="T22" fmla="*/ 19 w 20"/>
                <a:gd name="T23" fmla="*/ 21 h 26"/>
                <a:gd name="T24" fmla="*/ 16 w 20"/>
                <a:gd name="T25" fmla="*/ 21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26"/>
                <a:gd name="T41" fmla="*/ 20 w 20"/>
                <a:gd name="T42" fmla="*/ 26 h 2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26">
                  <a:moveTo>
                    <a:pt x="16" y="21"/>
                  </a:moveTo>
                  <a:lnTo>
                    <a:pt x="19" y="21"/>
                  </a:lnTo>
                  <a:lnTo>
                    <a:pt x="2" y="0"/>
                  </a:lnTo>
                  <a:lnTo>
                    <a:pt x="0" y="3"/>
                  </a:lnTo>
                  <a:lnTo>
                    <a:pt x="16" y="23"/>
                  </a:lnTo>
                  <a:lnTo>
                    <a:pt x="19" y="25"/>
                  </a:lnTo>
                  <a:lnTo>
                    <a:pt x="16" y="23"/>
                  </a:lnTo>
                  <a:lnTo>
                    <a:pt x="16" y="25"/>
                  </a:lnTo>
                  <a:lnTo>
                    <a:pt x="17" y="25"/>
                  </a:lnTo>
                  <a:lnTo>
                    <a:pt x="19" y="23"/>
                  </a:lnTo>
                  <a:lnTo>
                    <a:pt x="19" y="21"/>
                  </a:lnTo>
                  <a:lnTo>
                    <a:pt x="16" y="21"/>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27" name="Freeform 37"/>
            <p:cNvSpPr>
              <a:spLocks/>
            </p:cNvSpPr>
            <p:nvPr/>
          </p:nvSpPr>
          <p:spPr bwMode="auto">
            <a:xfrm>
              <a:off x="1337" y="2852"/>
              <a:ext cx="46" cy="33"/>
            </a:xfrm>
            <a:custGeom>
              <a:avLst/>
              <a:gdLst>
                <a:gd name="T0" fmla="*/ 45 w 46"/>
                <a:gd name="T1" fmla="*/ 3 h 33"/>
                <a:gd name="T2" fmla="*/ 42 w 46"/>
                <a:gd name="T3" fmla="*/ 2 h 33"/>
                <a:gd name="T4" fmla="*/ 0 w 46"/>
                <a:gd name="T5" fmla="*/ 28 h 33"/>
                <a:gd name="T6" fmla="*/ 3 w 46"/>
                <a:gd name="T7" fmla="*/ 32 h 33"/>
                <a:gd name="T8" fmla="*/ 44 w 46"/>
                <a:gd name="T9" fmla="*/ 5 h 33"/>
                <a:gd name="T10" fmla="*/ 40 w 46"/>
                <a:gd name="T11" fmla="*/ 4 h 33"/>
                <a:gd name="T12" fmla="*/ 44 w 46"/>
                <a:gd name="T13" fmla="*/ 5 h 33"/>
                <a:gd name="T14" fmla="*/ 45 w 46"/>
                <a:gd name="T15" fmla="*/ 4 h 33"/>
                <a:gd name="T16" fmla="*/ 45 w 46"/>
                <a:gd name="T17" fmla="*/ 3 h 33"/>
                <a:gd name="T18" fmla="*/ 44 w 46"/>
                <a:gd name="T19" fmla="*/ 1 h 33"/>
                <a:gd name="T20" fmla="*/ 42 w 46"/>
                <a:gd name="T21" fmla="*/ 0 h 33"/>
                <a:gd name="T22" fmla="*/ 42 w 46"/>
                <a:gd name="T23" fmla="*/ 2 h 33"/>
                <a:gd name="T24" fmla="*/ 45 w 46"/>
                <a:gd name="T25" fmla="*/ 3 h 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6"/>
                <a:gd name="T40" fmla="*/ 0 h 33"/>
                <a:gd name="T41" fmla="*/ 46 w 46"/>
                <a:gd name="T42" fmla="*/ 33 h 3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6" h="33">
                  <a:moveTo>
                    <a:pt x="45" y="3"/>
                  </a:moveTo>
                  <a:lnTo>
                    <a:pt x="42" y="2"/>
                  </a:lnTo>
                  <a:lnTo>
                    <a:pt x="0" y="28"/>
                  </a:lnTo>
                  <a:lnTo>
                    <a:pt x="3" y="32"/>
                  </a:lnTo>
                  <a:lnTo>
                    <a:pt x="44" y="5"/>
                  </a:lnTo>
                  <a:lnTo>
                    <a:pt x="40" y="4"/>
                  </a:lnTo>
                  <a:lnTo>
                    <a:pt x="44" y="5"/>
                  </a:lnTo>
                  <a:lnTo>
                    <a:pt x="45" y="4"/>
                  </a:lnTo>
                  <a:lnTo>
                    <a:pt x="45" y="3"/>
                  </a:lnTo>
                  <a:lnTo>
                    <a:pt x="44" y="1"/>
                  </a:lnTo>
                  <a:lnTo>
                    <a:pt x="42" y="0"/>
                  </a:lnTo>
                  <a:lnTo>
                    <a:pt x="42" y="2"/>
                  </a:lnTo>
                  <a:lnTo>
                    <a:pt x="45" y="3"/>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28" name="Freeform 38"/>
            <p:cNvSpPr>
              <a:spLocks/>
            </p:cNvSpPr>
            <p:nvPr/>
          </p:nvSpPr>
          <p:spPr bwMode="auto">
            <a:xfrm>
              <a:off x="1382" y="2855"/>
              <a:ext cx="31" cy="66"/>
            </a:xfrm>
            <a:custGeom>
              <a:avLst/>
              <a:gdLst>
                <a:gd name="T0" fmla="*/ 27 w 31"/>
                <a:gd name="T1" fmla="*/ 60 h 66"/>
                <a:gd name="T2" fmla="*/ 30 w 31"/>
                <a:gd name="T3" fmla="*/ 61 h 66"/>
                <a:gd name="T4" fmla="*/ 5 w 31"/>
                <a:gd name="T5" fmla="*/ 0 h 66"/>
                <a:gd name="T6" fmla="*/ 0 w 31"/>
                <a:gd name="T7" fmla="*/ 3 h 66"/>
                <a:gd name="T8" fmla="*/ 26 w 31"/>
                <a:gd name="T9" fmla="*/ 62 h 66"/>
                <a:gd name="T10" fmla="*/ 29 w 31"/>
                <a:gd name="T11" fmla="*/ 63 h 66"/>
                <a:gd name="T12" fmla="*/ 26 w 31"/>
                <a:gd name="T13" fmla="*/ 62 h 66"/>
                <a:gd name="T14" fmla="*/ 26 w 31"/>
                <a:gd name="T15" fmla="*/ 65 h 66"/>
                <a:gd name="T16" fmla="*/ 28 w 31"/>
                <a:gd name="T17" fmla="*/ 65 h 66"/>
                <a:gd name="T18" fmla="*/ 29 w 31"/>
                <a:gd name="T19" fmla="*/ 65 h 66"/>
                <a:gd name="T20" fmla="*/ 29 w 31"/>
                <a:gd name="T21" fmla="*/ 63 h 66"/>
                <a:gd name="T22" fmla="*/ 30 w 31"/>
                <a:gd name="T23" fmla="*/ 61 h 66"/>
                <a:gd name="T24" fmla="*/ 27 w 31"/>
                <a:gd name="T25" fmla="*/ 60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
                <a:gd name="T40" fmla="*/ 0 h 66"/>
                <a:gd name="T41" fmla="*/ 31 w 31"/>
                <a:gd name="T42" fmla="*/ 66 h 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 h="66">
                  <a:moveTo>
                    <a:pt x="27" y="60"/>
                  </a:moveTo>
                  <a:lnTo>
                    <a:pt x="30" y="61"/>
                  </a:lnTo>
                  <a:lnTo>
                    <a:pt x="5" y="0"/>
                  </a:lnTo>
                  <a:lnTo>
                    <a:pt x="0" y="3"/>
                  </a:lnTo>
                  <a:lnTo>
                    <a:pt x="26" y="62"/>
                  </a:lnTo>
                  <a:lnTo>
                    <a:pt x="29" y="63"/>
                  </a:lnTo>
                  <a:lnTo>
                    <a:pt x="26" y="62"/>
                  </a:lnTo>
                  <a:lnTo>
                    <a:pt x="26" y="65"/>
                  </a:lnTo>
                  <a:lnTo>
                    <a:pt x="28" y="65"/>
                  </a:lnTo>
                  <a:lnTo>
                    <a:pt x="29" y="65"/>
                  </a:lnTo>
                  <a:lnTo>
                    <a:pt x="29" y="63"/>
                  </a:lnTo>
                  <a:lnTo>
                    <a:pt x="30" y="61"/>
                  </a:lnTo>
                  <a:lnTo>
                    <a:pt x="27" y="60"/>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29" name="Freeform 39"/>
            <p:cNvSpPr>
              <a:spLocks/>
            </p:cNvSpPr>
            <p:nvPr/>
          </p:nvSpPr>
          <p:spPr bwMode="auto">
            <a:xfrm>
              <a:off x="1413" y="2752"/>
              <a:ext cx="54" cy="167"/>
            </a:xfrm>
            <a:custGeom>
              <a:avLst/>
              <a:gdLst>
                <a:gd name="T0" fmla="*/ 51 w 54"/>
                <a:gd name="T1" fmla="*/ 5 h 167"/>
                <a:gd name="T2" fmla="*/ 49 w 54"/>
                <a:gd name="T3" fmla="*/ 2 h 167"/>
                <a:gd name="T4" fmla="*/ 0 w 54"/>
                <a:gd name="T5" fmla="*/ 164 h 167"/>
                <a:gd name="T6" fmla="*/ 3 w 54"/>
                <a:gd name="T7" fmla="*/ 166 h 167"/>
                <a:gd name="T8" fmla="*/ 53 w 54"/>
                <a:gd name="T9" fmla="*/ 4 h 167"/>
                <a:gd name="T10" fmla="*/ 50 w 54"/>
                <a:gd name="T11" fmla="*/ 0 h 167"/>
                <a:gd name="T12" fmla="*/ 53 w 54"/>
                <a:gd name="T13" fmla="*/ 4 h 167"/>
                <a:gd name="T14" fmla="*/ 53 w 54"/>
                <a:gd name="T15" fmla="*/ 2 h 167"/>
                <a:gd name="T16" fmla="*/ 51 w 54"/>
                <a:gd name="T17" fmla="*/ 0 h 167"/>
                <a:gd name="T18" fmla="*/ 50 w 54"/>
                <a:gd name="T19" fmla="*/ 0 h 167"/>
                <a:gd name="T20" fmla="*/ 49 w 54"/>
                <a:gd name="T21" fmla="*/ 2 h 167"/>
                <a:gd name="T22" fmla="*/ 51 w 54"/>
                <a:gd name="T23" fmla="*/ 5 h 1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
                <a:gd name="T37" fmla="*/ 0 h 167"/>
                <a:gd name="T38" fmla="*/ 54 w 54"/>
                <a:gd name="T39" fmla="*/ 167 h 16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 h="167">
                  <a:moveTo>
                    <a:pt x="51" y="5"/>
                  </a:moveTo>
                  <a:lnTo>
                    <a:pt x="49" y="2"/>
                  </a:lnTo>
                  <a:lnTo>
                    <a:pt x="0" y="164"/>
                  </a:lnTo>
                  <a:lnTo>
                    <a:pt x="3" y="166"/>
                  </a:lnTo>
                  <a:lnTo>
                    <a:pt x="53" y="4"/>
                  </a:lnTo>
                  <a:lnTo>
                    <a:pt x="50" y="0"/>
                  </a:lnTo>
                  <a:lnTo>
                    <a:pt x="53" y="4"/>
                  </a:lnTo>
                  <a:lnTo>
                    <a:pt x="53" y="2"/>
                  </a:lnTo>
                  <a:lnTo>
                    <a:pt x="51" y="0"/>
                  </a:lnTo>
                  <a:lnTo>
                    <a:pt x="50" y="0"/>
                  </a:lnTo>
                  <a:lnTo>
                    <a:pt x="49" y="2"/>
                  </a:lnTo>
                  <a:lnTo>
                    <a:pt x="51" y="5"/>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30" name="Freeform 40"/>
            <p:cNvSpPr>
              <a:spLocks/>
            </p:cNvSpPr>
            <p:nvPr/>
          </p:nvSpPr>
          <p:spPr bwMode="auto">
            <a:xfrm>
              <a:off x="1297" y="2770"/>
              <a:ext cx="146" cy="103"/>
            </a:xfrm>
            <a:custGeom>
              <a:avLst/>
              <a:gdLst>
                <a:gd name="T0" fmla="*/ 37 w 146"/>
                <a:gd name="T1" fmla="*/ 102 h 103"/>
                <a:gd name="T2" fmla="*/ 23 w 146"/>
                <a:gd name="T3" fmla="*/ 83 h 103"/>
                <a:gd name="T4" fmla="*/ 57 w 146"/>
                <a:gd name="T5" fmla="*/ 46 h 103"/>
                <a:gd name="T6" fmla="*/ 0 w 146"/>
                <a:gd name="T7" fmla="*/ 10 h 103"/>
                <a:gd name="T8" fmla="*/ 24 w 146"/>
                <a:gd name="T9" fmla="*/ 13 h 103"/>
                <a:gd name="T10" fmla="*/ 145 w 146"/>
                <a:gd name="T11" fmla="*/ 0 h 103"/>
                <a:gd name="T12" fmla="*/ 80 w 146"/>
                <a:gd name="T13" fmla="*/ 54 h 103"/>
                <a:gd name="T14" fmla="*/ 62 w 146"/>
                <a:gd name="T15" fmla="*/ 54 h 103"/>
                <a:gd name="T16" fmla="*/ 28 w 146"/>
                <a:gd name="T17" fmla="*/ 85 h 103"/>
                <a:gd name="T18" fmla="*/ 37 w 146"/>
                <a:gd name="T19" fmla="*/ 102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6"/>
                <a:gd name="T31" fmla="*/ 0 h 103"/>
                <a:gd name="T32" fmla="*/ 146 w 146"/>
                <a:gd name="T33" fmla="*/ 103 h 10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6" h="103">
                  <a:moveTo>
                    <a:pt x="37" y="102"/>
                  </a:moveTo>
                  <a:lnTo>
                    <a:pt x="23" y="83"/>
                  </a:lnTo>
                  <a:lnTo>
                    <a:pt x="57" y="46"/>
                  </a:lnTo>
                  <a:lnTo>
                    <a:pt x="0" y="10"/>
                  </a:lnTo>
                  <a:lnTo>
                    <a:pt x="24" y="13"/>
                  </a:lnTo>
                  <a:lnTo>
                    <a:pt x="145" y="0"/>
                  </a:lnTo>
                  <a:lnTo>
                    <a:pt x="80" y="54"/>
                  </a:lnTo>
                  <a:lnTo>
                    <a:pt x="62" y="54"/>
                  </a:lnTo>
                  <a:lnTo>
                    <a:pt x="28" y="85"/>
                  </a:lnTo>
                  <a:lnTo>
                    <a:pt x="37" y="102"/>
                  </a:lnTo>
                </a:path>
              </a:pathLst>
            </a:custGeom>
            <a:solidFill>
              <a:srgbClr val="B2B7B9"/>
            </a:solidFill>
            <a:ln w="12700" cap="rnd" cmpd="sng">
              <a:noFill/>
              <a:prstDash val="solid"/>
              <a:round/>
              <a:headEnd type="none" w="med" len="med"/>
              <a:tailEnd type="none" w="med" len="med"/>
            </a:ln>
          </p:spPr>
          <p:txBody>
            <a:bodyPr/>
            <a:lstStyle/>
            <a:p>
              <a:endParaRPr lang="tr-TR"/>
            </a:p>
          </p:txBody>
        </p:sp>
        <p:sp>
          <p:nvSpPr>
            <p:cNvPr id="18531" name="Freeform 41"/>
            <p:cNvSpPr>
              <a:spLocks/>
            </p:cNvSpPr>
            <p:nvPr/>
          </p:nvSpPr>
          <p:spPr bwMode="auto">
            <a:xfrm>
              <a:off x="1181" y="2920"/>
              <a:ext cx="124" cy="157"/>
            </a:xfrm>
            <a:custGeom>
              <a:avLst/>
              <a:gdLst>
                <a:gd name="T0" fmla="*/ 15 w 124"/>
                <a:gd name="T1" fmla="*/ 152 h 157"/>
                <a:gd name="T2" fmla="*/ 0 w 124"/>
                <a:gd name="T3" fmla="*/ 92 h 157"/>
                <a:gd name="T4" fmla="*/ 107 w 124"/>
                <a:gd name="T5" fmla="*/ 0 h 157"/>
                <a:gd name="T6" fmla="*/ 121 w 124"/>
                <a:gd name="T7" fmla="*/ 62 h 157"/>
                <a:gd name="T8" fmla="*/ 123 w 124"/>
                <a:gd name="T9" fmla="*/ 65 h 157"/>
                <a:gd name="T10" fmla="*/ 122 w 124"/>
                <a:gd name="T11" fmla="*/ 69 h 157"/>
                <a:gd name="T12" fmla="*/ 120 w 124"/>
                <a:gd name="T13" fmla="*/ 73 h 157"/>
                <a:gd name="T14" fmla="*/ 118 w 124"/>
                <a:gd name="T15" fmla="*/ 75 h 157"/>
                <a:gd name="T16" fmla="*/ 24 w 124"/>
                <a:gd name="T17" fmla="*/ 155 h 157"/>
                <a:gd name="T18" fmla="*/ 22 w 124"/>
                <a:gd name="T19" fmla="*/ 156 h 157"/>
                <a:gd name="T20" fmla="*/ 20 w 124"/>
                <a:gd name="T21" fmla="*/ 156 h 157"/>
                <a:gd name="T22" fmla="*/ 18 w 124"/>
                <a:gd name="T23" fmla="*/ 156 h 157"/>
                <a:gd name="T24" fmla="*/ 16 w 124"/>
                <a:gd name="T25" fmla="*/ 155 h 157"/>
                <a:gd name="T26" fmla="*/ 16 w 124"/>
                <a:gd name="T27" fmla="*/ 154 h 157"/>
                <a:gd name="T28" fmla="*/ 15 w 124"/>
                <a:gd name="T29" fmla="*/ 154 h 157"/>
                <a:gd name="T30" fmla="*/ 15 w 124"/>
                <a:gd name="T31" fmla="*/ 152 h 15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4"/>
                <a:gd name="T49" fmla="*/ 0 h 157"/>
                <a:gd name="T50" fmla="*/ 124 w 124"/>
                <a:gd name="T51" fmla="*/ 157 h 15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4" h="157">
                  <a:moveTo>
                    <a:pt x="15" y="152"/>
                  </a:moveTo>
                  <a:lnTo>
                    <a:pt x="0" y="92"/>
                  </a:lnTo>
                  <a:lnTo>
                    <a:pt x="107" y="0"/>
                  </a:lnTo>
                  <a:lnTo>
                    <a:pt x="121" y="62"/>
                  </a:lnTo>
                  <a:lnTo>
                    <a:pt x="123" y="65"/>
                  </a:lnTo>
                  <a:lnTo>
                    <a:pt x="122" y="69"/>
                  </a:lnTo>
                  <a:lnTo>
                    <a:pt x="120" y="73"/>
                  </a:lnTo>
                  <a:lnTo>
                    <a:pt x="118" y="75"/>
                  </a:lnTo>
                  <a:lnTo>
                    <a:pt x="24" y="155"/>
                  </a:lnTo>
                  <a:lnTo>
                    <a:pt x="22" y="156"/>
                  </a:lnTo>
                  <a:lnTo>
                    <a:pt x="20" y="156"/>
                  </a:lnTo>
                  <a:lnTo>
                    <a:pt x="18" y="156"/>
                  </a:lnTo>
                  <a:lnTo>
                    <a:pt x="16" y="155"/>
                  </a:lnTo>
                  <a:lnTo>
                    <a:pt x="16" y="154"/>
                  </a:lnTo>
                  <a:lnTo>
                    <a:pt x="15" y="154"/>
                  </a:lnTo>
                  <a:lnTo>
                    <a:pt x="15" y="152"/>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532" name="Freeform 42"/>
            <p:cNvSpPr>
              <a:spLocks/>
            </p:cNvSpPr>
            <p:nvPr/>
          </p:nvSpPr>
          <p:spPr bwMode="auto">
            <a:xfrm>
              <a:off x="1177" y="3012"/>
              <a:ext cx="17" cy="61"/>
            </a:xfrm>
            <a:custGeom>
              <a:avLst/>
              <a:gdLst>
                <a:gd name="T0" fmla="*/ 1 w 17"/>
                <a:gd name="T1" fmla="*/ 2 h 61"/>
                <a:gd name="T2" fmla="*/ 0 w 17"/>
                <a:gd name="T3" fmla="*/ 4 h 61"/>
                <a:gd name="T4" fmla="*/ 11 w 17"/>
                <a:gd name="T5" fmla="*/ 60 h 61"/>
                <a:gd name="T6" fmla="*/ 16 w 17"/>
                <a:gd name="T7" fmla="*/ 58 h 61"/>
                <a:gd name="T8" fmla="*/ 5 w 17"/>
                <a:gd name="T9" fmla="*/ 3 h 61"/>
                <a:gd name="T10" fmla="*/ 4 w 17"/>
                <a:gd name="T11" fmla="*/ 6 h 61"/>
                <a:gd name="T12" fmla="*/ 5 w 17"/>
                <a:gd name="T13" fmla="*/ 3 h 61"/>
                <a:gd name="T14" fmla="*/ 4 w 17"/>
                <a:gd name="T15" fmla="*/ 3 h 61"/>
                <a:gd name="T16" fmla="*/ 5 w 17"/>
                <a:gd name="T17" fmla="*/ 1 h 61"/>
                <a:gd name="T18" fmla="*/ 3 w 17"/>
                <a:gd name="T19" fmla="*/ 0 h 61"/>
                <a:gd name="T20" fmla="*/ 2 w 17"/>
                <a:gd name="T21" fmla="*/ 0 h 61"/>
                <a:gd name="T22" fmla="*/ 1 w 17"/>
                <a:gd name="T23" fmla="*/ 2 h 61"/>
                <a:gd name="T24" fmla="*/ 0 w 17"/>
                <a:gd name="T25" fmla="*/ 4 h 61"/>
                <a:gd name="T26" fmla="*/ 1 w 17"/>
                <a:gd name="T27" fmla="*/ 2 h 6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61"/>
                <a:gd name="T44" fmla="*/ 17 w 17"/>
                <a:gd name="T45" fmla="*/ 61 h 6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61">
                  <a:moveTo>
                    <a:pt x="1" y="2"/>
                  </a:moveTo>
                  <a:lnTo>
                    <a:pt x="0" y="4"/>
                  </a:lnTo>
                  <a:lnTo>
                    <a:pt x="11" y="60"/>
                  </a:lnTo>
                  <a:lnTo>
                    <a:pt x="16" y="58"/>
                  </a:lnTo>
                  <a:lnTo>
                    <a:pt x="5" y="3"/>
                  </a:lnTo>
                  <a:lnTo>
                    <a:pt x="4" y="6"/>
                  </a:lnTo>
                  <a:lnTo>
                    <a:pt x="5" y="3"/>
                  </a:lnTo>
                  <a:lnTo>
                    <a:pt x="4" y="3"/>
                  </a:lnTo>
                  <a:lnTo>
                    <a:pt x="5" y="1"/>
                  </a:lnTo>
                  <a:lnTo>
                    <a:pt x="3" y="0"/>
                  </a:lnTo>
                  <a:lnTo>
                    <a:pt x="2" y="0"/>
                  </a:lnTo>
                  <a:lnTo>
                    <a:pt x="1" y="2"/>
                  </a:lnTo>
                  <a:lnTo>
                    <a:pt x="0" y="4"/>
                  </a:lnTo>
                  <a:lnTo>
                    <a:pt x="1" y="2"/>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33" name="Freeform 43"/>
            <p:cNvSpPr>
              <a:spLocks/>
            </p:cNvSpPr>
            <p:nvPr/>
          </p:nvSpPr>
          <p:spPr bwMode="auto">
            <a:xfrm>
              <a:off x="1179" y="2919"/>
              <a:ext cx="111" cy="94"/>
            </a:xfrm>
            <a:custGeom>
              <a:avLst/>
              <a:gdLst>
                <a:gd name="T0" fmla="*/ 110 w 111"/>
                <a:gd name="T1" fmla="*/ 1 h 94"/>
                <a:gd name="T2" fmla="*/ 107 w 111"/>
                <a:gd name="T3" fmla="*/ 0 h 94"/>
                <a:gd name="T4" fmla="*/ 0 w 111"/>
                <a:gd name="T5" fmla="*/ 89 h 94"/>
                <a:gd name="T6" fmla="*/ 4 w 111"/>
                <a:gd name="T7" fmla="*/ 93 h 94"/>
                <a:gd name="T8" fmla="*/ 110 w 111"/>
                <a:gd name="T9" fmla="*/ 3 h 94"/>
                <a:gd name="T10" fmla="*/ 105 w 111"/>
                <a:gd name="T11" fmla="*/ 3 h 94"/>
                <a:gd name="T12" fmla="*/ 110 w 111"/>
                <a:gd name="T13" fmla="*/ 3 h 94"/>
                <a:gd name="T14" fmla="*/ 110 w 111"/>
                <a:gd name="T15" fmla="*/ 1 h 94"/>
                <a:gd name="T16" fmla="*/ 110 w 111"/>
                <a:gd name="T17" fmla="*/ 0 h 94"/>
                <a:gd name="T18" fmla="*/ 108 w 111"/>
                <a:gd name="T19" fmla="*/ 0 h 94"/>
                <a:gd name="T20" fmla="*/ 107 w 111"/>
                <a:gd name="T21" fmla="*/ 0 h 94"/>
                <a:gd name="T22" fmla="*/ 110 w 111"/>
                <a:gd name="T23" fmla="*/ 1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
                <a:gd name="T37" fmla="*/ 0 h 94"/>
                <a:gd name="T38" fmla="*/ 111 w 111"/>
                <a:gd name="T39" fmla="*/ 94 h 9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 h="94">
                  <a:moveTo>
                    <a:pt x="110" y="1"/>
                  </a:moveTo>
                  <a:lnTo>
                    <a:pt x="107" y="0"/>
                  </a:lnTo>
                  <a:lnTo>
                    <a:pt x="0" y="89"/>
                  </a:lnTo>
                  <a:lnTo>
                    <a:pt x="4" y="93"/>
                  </a:lnTo>
                  <a:lnTo>
                    <a:pt x="110" y="3"/>
                  </a:lnTo>
                  <a:lnTo>
                    <a:pt x="105" y="3"/>
                  </a:lnTo>
                  <a:lnTo>
                    <a:pt x="110" y="3"/>
                  </a:lnTo>
                  <a:lnTo>
                    <a:pt x="110" y="1"/>
                  </a:lnTo>
                  <a:lnTo>
                    <a:pt x="110" y="0"/>
                  </a:lnTo>
                  <a:lnTo>
                    <a:pt x="108" y="0"/>
                  </a:lnTo>
                  <a:lnTo>
                    <a:pt x="107" y="0"/>
                  </a:lnTo>
                  <a:lnTo>
                    <a:pt x="110" y="1"/>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34" name="Freeform 44"/>
            <p:cNvSpPr>
              <a:spLocks/>
            </p:cNvSpPr>
            <p:nvPr/>
          </p:nvSpPr>
          <p:spPr bwMode="auto">
            <a:xfrm>
              <a:off x="1290" y="2921"/>
              <a:ext cx="18" cy="59"/>
            </a:xfrm>
            <a:custGeom>
              <a:avLst/>
              <a:gdLst>
                <a:gd name="T0" fmla="*/ 17 w 18"/>
                <a:gd name="T1" fmla="*/ 55 h 59"/>
                <a:gd name="T2" fmla="*/ 17 w 18"/>
                <a:gd name="T3" fmla="*/ 55 h 59"/>
                <a:gd name="T4" fmla="*/ 4 w 18"/>
                <a:gd name="T5" fmla="*/ 0 h 59"/>
                <a:gd name="T6" fmla="*/ 0 w 18"/>
                <a:gd name="T7" fmla="*/ 1 h 59"/>
                <a:gd name="T8" fmla="*/ 11 w 18"/>
                <a:gd name="T9" fmla="*/ 57 h 59"/>
                <a:gd name="T10" fmla="*/ 11 w 18"/>
                <a:gd name="T11" fmla="*/ 58 h 59"/>
                <a:gd name="T12" fmla="*/ 13 w 18"/>
                <a:gd name="T13" fmla="*/ 58 h 59"/>
                <a:gd name="T14" fmla="*/ 14 w 18"/>
                <a:gd name="T15" fmla="*/ 58 h 59"/>
                <a:gd name="T16" fmla="*/ 16 w 18"/>
                <a:gd name="T17" fmla="*/ 58 h 59"/>
                <a:gd name="T18" fmla="*/ 16 w 18"/>
                <a:gd name="T19" fmla="*/ 57 h 59"/>
                <a:gd name="T20" fmla="*/ 17 w 18"/>
                <a:gd name="T21" fmla="*/ 55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59"/>
                <a:gd name="T35" fmla="*/ 18 w 18"/>
                <a:gd name="T36" fmla="*/ 59 h 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59">
                  <a:moveTo>
                    <a:pt x="17" y="55"/>
                  </a:moveTo>
                  <a:lnTo>
                    <a:pt x="17" y="55"/>
                  </a:lnTo>
                  <a:lnTo>
                    <a:pt x="4" y="0"/>
                  </a:lnTo>
                  <a:lnTo>
                    <a:pt x="0" y="1"/>
                  </a:lnTo>
                  <a:lnTo>
                    <a:pt x="11" y="57"/>
                  </a:lnTo>
                  <a:lnTo>
                    <a:pt x="11" y="58"/>
                  </a:lnTo>
                  <a:lnTo>
                    <a:pt x="13" y="58"/>
                  </a:lnTo>
                  <a:lnTo>
                    <a:pt x="14" y="58"/>
                  </a:lnTo>
                  <a:lnTo>
                    <a:pt x="16" y="58"/>
                  </a:lnTo>
                  <a:lnTo>
                    <a:pt x="16" y="57"/>
                  </a:lnTo>
                  <a:lnTo>
                    <a:pt x="17" y="55"/>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35" name="Freeform 45"/>
            <p:cNvSpPr>
              <a:spLocks/>
            </p:cNvSpPr>
            <p:nvPr/>
          </p:nvSpPr>
          <p:spPr bwMode="auto">
            <a:xfrm>
              <a:off x="1302" y="2982"/>
              <a:ext cx="7" cy="15"/>
            </a:xfrm>
            <a:custGeom>
              <a:avLst/>
              <a:gdLst>
                <a:gd name="T0" fmla="*/ 2 w 7"/>
                <a:gd name="T1" fmla="*/ 13 h 15"/>
                <a:gd name="T2" fmla="*/ 2 w 7"/>
                <a:gd name="T3" fmla="*/ 13 h 15"/>
                <a:gd name="T4" fmla="*/ 3 w 7"/>
                <a:gd name="T5" fmla="*/ 10 h 15"/>
                <a:gd name="T6" fmla="*/ 4 w 7"/>
                <a:gd name="T7" fmla="*/ 8 h 15"/>
                <a:gd name="T8" fmla="*/ 6 w 7"/>
                <a:gd name="T9" fmla="*/ 3 h 15"/>
                <a:gd name="T10" fmla="*/ 5 w 7"/>
                <a:gd name="T11" fmla="*/ 0 h 15"/>
                <a:gd name="T12" fmla="*/ 2 w 7"/>
                <a:gd name="T13" fmla="*/ 1 h 15"/>
                <a:gd name="T14" fmla="*/ 2 w 7"/>
                <a:gd name="T15" fmla="*/ 3 h 15"/>
                <a:gd name="T16" fmla="*/ 2 w 7"/>
                <a:gd name="T17" fmla="*/ 6 h 15"/>
                <a:gd name="T18" fmla="*/ 1 w 7"/>
                <a:gd name="T19" fmla="*/ 8 h 15"/>
                <a:gd name="T20" fmla="*/ 1 w 7"/>
                <a:gd name="T21" fmla="*/ 10 h 15"/>
                <a:gd name="T22" fmla="*/ 0 w 7"/>
                <a:gd name="T23" fmla="*/ 11 h 15"/>
                <a:gd name="T24" fmla="*/ 0 w 7"/>
                <a:gd name="T25" fmla="*/ 13 h 15"/>
                <a:gd name="T26" fmla="*/ 1 w 7"/>
                <a:gd name="T27" fmla="*/ 13 h 15"/>
                <a:gd name="T28" fmla="*/ 1 w 7"/>
                <a:gd name="T29" fmla="*/ 14 h 15"/>
                <a:gd name="T30" fmla="*/ 1 w 7"/>
                <a:gd name="T31" fmla="*/ 14 h 15"/>
                <a:gd name="T32" fmla="*/ 2 w 7"/>
                <a:gd name="T33" fmla="*/ 13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15"/>
                <a:gd name="T53" fmla="*/ 7 w 7"/>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15">
                  <a:moveTo>
                    <a:pt x="2" y="13"/>
                  </a:moveTo>
                  <a:lnTo>
                    <a:pt x="2" y="13"/>
                  </a:lnTo>
                  <a:lnTo>
                    <a:pt x="3" y="10"/>
                  </a:lnTo>
                  <a:lnTo>
                    <a:pt x="4" y="8"/>
                  </a:lnTo>
                  <a:lnTo>
                    <a:pt x="6" y="3"/>
                  </a:lnTo>
                  <a:lnTo>
                    <a:pt x="5" y="0"/>
                  </a:lnTo>
                  <a:lnTo>
                    <a:pt x="2" y="1"/>
                  </a:lnTo>
                  <a:lnTo>
                    <a:pt x="2" y="3"/>
                  </a:lnTo>
                  <a:lnTo>
                    <a:pt x="2" y="6"/>
                  </a:lnTo>
                  <a:lnTo>
                    <a:pt x="1" y="8"/>
                  </a:lnTo>
                  <a:lnTo>
                    <a:pt x="1" y="10"/>
                  </a:lnTo>
                  <a:lnTo>
                    <a:pt x="0" y="11"/>
                  </a:lnTo>
                  <a:lnTo>
                    <a:pt x="0" y="13"/>
                  </a:lnTo>
                  <a:lnTo>
                    <a:pt x="1" y="13"/>
                  </a:lnTo>
                  <a:lnTo>
                    <a:pt x="1" y="14"/>
                  </a:lnTo>
                  <a:lnTo>
                    <a:pt x="2" y="13"/>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36" name="Freeform 46"/>
            <p:cNvSpPr>
              <a:spLocks/>
            </p:cNvSpPr>
            <p:nvPr/>
          </p:nvSpPr>
          <p:spPr bwMode="auto">
            <a:xfrm>
              <a:off x="1202" y="2995"/>
              <a:ext cx="100" cy="84"/>
            </a:xfrm>
            <a:custGeom>
              <a:avLst/>
              <a:gdLst>
                <a:gd name="T0" fmla="*/ 5 w 100"/>
                <a:gd name="T1" fmla="*/ 81 h 84"/>
                <a:gd name="T2" fmla="*/ 5 w 100"/>
                <a:gd name="T3" fmla="*/ 81 h 84"/>
                <a:gd name="T4" fmla="*/ 99 w 100"/>
                <a:gd name="T5" fmla="*/ 5 h 84"/>
                <a:gd name="T6" fmla="*/ 96 w 100"/>
                <a:gd name="T7" fmla="*/ 0 h 84"/>
                <a:gd name="T8" fmla="*/ 2 w 100"/>
                <a:gd name="T9" fmla="*/ 78 h 84"/>
                <a:gd name="T10" fmla="*/ 0 w 100"/>
                <a:gd name="T11" fmla="*/ 80 h 84"/>
                <a:gd name="T12" fmla="*/ 0 w 100"/>
                <a:gd name="T13" fmla="*/ 81 h 84"/>
                <a:gd name="T14" fmla="*/ 2 w 100"/>
                <a:gd name="T15" fmla="*/ 81 h 84"/>
                <a:gd name="T16" fmla="*/ 2 w 100"/>
                <a:gd name="T17" fmla="*/ 83 h 84"/>
                <a:gd name="T18" fmla="*/ 4 w 100"/>
                <a:gd name="T19" fmla="*/ 83 h 84"/>
                <a:gd name="T20" fmla="*/ 5 w 100"/>
                <a:gd name="T21" fmla="*/ 81 h 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0"/>
                <a:gd name="T34" fmla="*/ 0 h 84"/>
                <a:gd name="T35" fmla="*/ 100 w 100"/>
                <a:gd name="T36" fmla="*/ 84 h 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0" h="84">
                  <a:moveTo>
                    <a:pt x="5" y="81"/>
                  </a:moveTo>
                  <a:lnTo>
                    <a:pt x="5" y="81"/>
                  </a:lnTo>
                  <a:lnTo>
                    <a:pt x="99" y="5"/>
                  </a:lnTo>
                  <a:lnTo>
                    <a:pt x="96" y="0"/>
                  </a:lnTo>
                  <a:lnTo>
                    <a:pt x="2" y="78"/>
                  </a:lnTo>
                  <a:lnTo>
                    <a:pt x="0" y="80"/>
                  </a:lnTo>
                  <a:lnTo>
                    <a:pt x="0" y="81"/>
                  </a:lnTo>
                  <a:lnTo>
                    <a:pt x="2" y="81"/>
                  </a:lnTo>
                  <a:lnTo>
                    <a:pt x="2" y="83"/>
                  </a:lnTo>
                  <a:lnTo>
                    <a:pt x="4" y="83"/>
                  </a:lnTo>
                  <a:lnTo>
                    <a:pt x="5" y="81"/>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37" name="Freeform 47"/>
            <p:cNvSpPr>
              <a:spLocks/>
            </p:cNvSpPr>
            <p:nvPr/>
          </p:nvSpPr>
          <p:spPr bwMode="auto">
            <a:xfrm>
              <a:off x="1193" y="3074"/>
              <a:ext cx="9" cy="7"/>
            </a:xfrm>
            <a:custGeom>
              <a:avLst/>
              <a:gdLst>
                <a:gd name="T0" fmla="*/ 0 w 9"/>
                <a:gd name="T1" fmla="*/ 2 h 7"/>
                <a:gd name="T2" fmla="*/ 0 w 9"/>
                <a:gd name="T3" fmla="*/ 2 h 7"/>
                <a:gd name="T4" fmla="*/ 1 w 9"/>
                <a:gd name="T5" fmla="*/ 3 h 7"/>
                <a:gd name="T6" fmla="*/ 1 w 9"/>
                <a:gd name="T7" fmla="*/ 3 h 7"/>
                <a:gd name="T8" fmla="*/ 2 w 9"/>
                <a:gd name="T9" fmla="*/ 4 h 7"/>
                <a:gd name="T10" fmla="*/ 3 w 9"/>
                <a:gd name="T11" fmla="*/ 5 h 7"/>
                <a:gd name="T12" fmla="*/ 5 w 9"/>
                <a:gd name="T13" fmla="*/ 5 h 7"/>
                <a:gd name="T14" fmla="*/ 6 w 9"/>
                <a:gd name="T15" fmla="*/ 6 h 7"/>
                <a:gd name="T16" fmla="*/ 7 w 9"/>
                <a:gd name="T17" fmla="*/ 5 h 7"/>
                <a:gd name="T18" fmla="*/ 8 w 9"/>
                <a:gd name="T19" fmla="*/ 4 h 7"/>
                <a:gd name="T20" fmla="*/ 6 w 9"/>
                <a:gd name="T21" fmla="*/ 3 h 7"/>
                <a:gd name="T22" fmla="*/ 5 w 9"/>
                <a:gd name="T23" fmla="*/ 3 h 7"/>
                <a:gd name="T24" fmla="*/ 4 w 9"/>
                <a:gd name="T25" fmla="*/ 3 h 7"/>
                <a:gd name="T26" fmla="*/ 4 w 9"/>
                <a:gd name="T27" fmla="*/ 2 h 7"/>
                <a:gd name="T28" fmla="*/ 3 w 9"/>
                <a:gd name="T29" fmla="*/ 2 h 7"/>
                <a:gd name="T30" fmla="*/ 3 w 9"/>
                <a:gd name="T31" fmla="*/ 1 h 7"/>
                <a:gd name="T32" fmla="*/ 3 w 9"/>
                <a:gd name="T33" fmla="*/ 0 h 7"/>
                <a:gd name="T34" fmla="*/ 2 w 9"/>
                <a:gd name="T35" fmla="*/ 0 h 7"/>
                <a:gd name="T36" fmla="*/ 1 w 9"/>
                <a:gd name="T37" fmla="*/ 0 h 7"/>
                <a:gd name="T38" fmla="*/ 0 w 9"/>
                <a:gd name="T39" fmla="*/ 1 h 7"/>
                <a:gd name="T40" fmla="*/ 0 w 9"/>
                <a:gd name="T41" fmla="*/ 2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
                <a:gd name="T64" fmla="*/ 0 h 7"/>
                <a:gd name="T65" fmla="*/ 9 w 9"/>
                <a:gd name="T66" fmla="*/ 7 h 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 h="7">
                  <a:moveTo>
                    <a:pt x="0" y="2"/>
                  </a:moveTo>
                  <a:lnTo>
                    <a:pt x="0" y="2"/>
                  </a:lnTo>
                  <a:lnTo>
                    <a:pt x="1" y="3"/>
                  </a:lnTo>
                  <a:lnTo>
                    <a:pt x="2" y="4"/>
                  </a:lnTo>
                  <a:lnTo>
                    <a:pt x="3" y="5"/>
                  </a:lnTo>
                  <a:lnTo>
                    <a:pt x="5" y="5"/>
                  </a:lnTo>
                  <a:lnTo>
                    <a:pt x="6" y="6"/>
                  </a:lnTo>
                  <a:lnTo>
                    <a:pt x="7" y="5"/>
                  </a:lnTo>
                  <a:lnTo>
                    <a:pt x="8" y="4"/>
                  </a:lnTo>
                  <a:lnTo>
                    <a:pt x="6" y="3"/>
                  </a:lnTo>
                  <a:lnTo>
                    <a:pt x="5" y="3"/>
                  </a:lnTo>
                  <a:lnTo>
                    <a:pt x="4" y="3"/>
                  </a:lnTo>
                  <a:lnTo>
                    <a:pt x="4" y="2"/>
                  </a:lnTo>
                  <a:lnTo>
                    <a:pt x="3" y="2"/>
                  </a:lnTo>
                  <a:lnTo>
                    <a:pt x="3" y="1"/>
                  </a:lnTo>
                  <a:lnTo>
                    <a:pt x="3" y="0"/>
                  </a:lnTo>
                  <a:lnTo>
                    <a:pt x="2" y="0"/>
                  </a:lnTo>
                  <a:lnTo>
                    <a:pt x="1" y="0"/>
                  </a:lnTo>
                  <a:lnTo>
                    <a:pt x="0" y="1"/>
                  </a:lnTo>
                  <a:lnTo>
                    <a:pt x="0" y="2"/>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38" name="Freeform 48"/>
            <p:cNvSpPr>
              <a:spLocks/>
            </p:cNvSpPr>
            <p:nvPr/>
          </p:nvSpPr>
          <p:spPr bwMode="auto">
            <a:xfrm>
              <a:off x="1101" y="2872"/>
              <a:ext cx="170" cy="118"/>
            </a:xfrm>
            <a:custGeom>
              <a:avLst/>
              <a:gdLst>
                <a:gd name="T0" fmla="*/ 3 w 170"/>
                <a:gd name="T1" fmla="*/ 90 h 118"/>
                <a:gd name="T2" fmla="*/ 59 w 170"/>
                <a:gd name="T3" fmla="*/ 117 h 118"/>
                <a:gd name="T4" fmla="*/ 169 w 170"/>
                <a:gd name="T5" fmla="*/ 26 h 118"/>
                <a:gd name="T6" fmla="*/ 111 w 170"/>
                <a:gd name="T7" fmla="*/ 2 h 118"/>
                <a:gd name="T8" fmla="*/ 110 w 170"/>
                <a:gd name="T9" fmla="*/ 0 h 118"/>
                <a:gd name="T10" fmla="*/ 108 w 170"/>
                <a:gd name="T11" fmla="*/ 0 h 118"/>
                <a:gd name="T12" fmla="*/ 106 w 170"/>
                <a:gd name="T13" fmla="*/ 0 h 118"/>
                <a:gd name="T14" fmla="*/ 104 w 170"/>
                <a:gd name="T15" fmla="*/ 1 h 118"/>
                <a:gd name="T16" fmla="*/ 103 w 170"/>
                <a:gd name="T17" fmla="*/ 1 h 118"/>
                <a:gd name="T18" fmla="*/ 100 w 170"/>
                <a:gd name="T19" fmla="*/ 1 h 118"/>
                <a:gd name="T20" fmla="*/ 98 w 170"/>
                <a:gd name="T21" fmla="*/ 3 h 118"/>
                <a:gd name="T22" fmla="*/ 2 w 170"/>
                <a:gd name="T23" fmla="*/ 81 h 118"/>
                <a:gd name="T24" fmla="*/ 1 w 170"/>
                <a:gd name="T25" fmla="*/ 83 h 118"/>
                <a:gd name="T26" fmla="*/ 1 w 170"/>
                <a:gd name="T27" fmla="*/ 85 h 118"/>
                <a:gd name="T28" fmla="*/ 1 w 170"/>
                <a:gd name="T29" fmla="*/ 87 h 118"/>
                <a:gd name="T30" fmla="*/ 0 w 170"/>
                <a:gd name="T31" fmla="*/ 89 h 118"/>
                <a:gd name="T32" fmla="*/ 1 w 170"/>
                <a:gd name="T33" fmla="*/ 89 h 118"/>
                <a:gd name="T34" fmla="*/ 1 w 170"/>
                <a:gd name="T35" fmla="*/ 90 h 118"/>
                <a:gd name="T36" fmla="*/ 3 w 170"/>
                <a:gd name="T37" fmla="*/ 90 h 1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18"/>
                <a:gd name="T59" fmla="*/ 170 w 170"/>
                <a:gd name="T60" fmla="*/ 118 h 1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18">
                  <a:moveTo>
                    <a:pt x="3" y="90"/>
                  </a:moveTo>
                  <a:lnTo>
                    <a:pt x="59" y="117"/>
                  </a:lnTo>
                  <a:lnTo>
                    <a:pt x="169" y="26"/>
                  </a:lnTo>
                  <a:lnTo>
                    <a:pt x="111" y="2"/>
                  </a:lnTo>
                  <a:lnTo>
                    <a:pt x="110" y="0"/>
                  </a:lnTo>
                  <a:lnTo>
                    <a:pt x="108" y="0"/>
                  </a:lnTo>
                  <a:lnTo>
                    <a:pt x="106" y="0"/>
                  </a:lnTo>
                  <a:lnTo>
                    <a:pt x="104" y="1"/>
                  </a:lnTo>
                  <a:lnTo>
                    <a:pt x="103" y="1"/>
                  </a:lnTo>
                  <a:lnTo>
                    <a:pt x="100" y="1"/>
                  </a:lnTo>
                  <a:lnTo>
                    <a:pt x="98" y="3"/>
                  </a:lnTo>
                  <a:lnTo>
                    <a:pt x="2" y="81"/>
                  </a:lnTo>
                  <a:lnTo>
                    <a:pt x="1" y="83"/>
                  </a:lnTo>
                  <a:lnTo>
                    <a:pt x="1" y="85"/>
                  </a:lnTo>
                  <a:lnTo>
                    <a:pt x="1" y="87"/>
                  </a:lnTo>
                  <a:lnTo>
                    <a:pt x="0" y="89"/>
                  </a:lnTo>
                  <a:lnTo>
                    <a:pt x="1" y="89"/>
                  </a:lnTo>
                  <a:lnTo>
                    <a:pt x="1" y="90"/>
                  </a:lnTo>
                  <a:lnTo>
                    <a:pt x="3" y="90"/>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539" name="Freeform 49"/>
            <p:cNvSpPr>
              <a:spLocks/>
            </p:cNvSpPr>
            <p:nvPr/>
          </p:nvSpPr>
          <p:spPr bwMode="auto">
            <a:xfrm>
              <a:off x="1104" y="2967"/>
              <a:ext cx="58" cy="25"/>
            </a:xfrm>
            <a:custGeom>
              <a:avLst/>
              <a:gdLst>
                <a:gd name="T0" fmla="*/ 52 w 58"/>
                <a:gd name="T1" fmla="*/ 20 h 25"/>
                <a:gd name="T2" fmla="*/ 55 w 58"/>
                <a:gd name="T3" fmla="*/ 20 h 25"/>
                <a:gd name="T4" fmla="*/ 2 w 58"/>
                <a:gd name="T5" fmla="*/ 0 h 25"/>
                <a:gd name="T6" fmla="*/ 0 w 58"/>
                <a:gd name="T7" fmla="*/ 3 h 25"/>
                <a:gd name="T8" fmla="*/ 52 w 58"/>
                <a:gd name="T9" fmla="*/ 24 h 25"/>
                <a:gd name="T10" fmla="*/ 54 w 58"/>
                <a:gd name="T11" fmla="*/ 23 h 25"/>
                <a:gd name="T12" fmla="*/ 52 w 58"/>
                <a:gd name="T13" fmla="*/ 24 h 25"/>
                <a:gd name="T14" fmla="*/ 54 w 58"/>
                <a:gd name="T15" fmla="*/ 24 h 25"/>
                <a:gd name="T16" fmla="*/ 56 w 58"/>
                <a:gd name="T17" fmla="*/ 24 h 25"/>
                <a:gd name="T18" fmla="*/ 57 w 58"/>
                <a:gd name="T19" fmla="*/ 21 h 25"/>
                <a:gd name="T20" fmla="*/ 55 w 58"/>
                <a:gd name="T21" fmla="*/ 20 h 25"/>
                <a:gd name="T22" fmla="*/ 52 w 58"/>
                <a:gd name="T23" fmla="*/ 2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8"/>
                <a:gd name="T37" fmla="*/ 0 h 25"/>
                <a:gd name="T38" fmla="*/ 58 w 58"/>
                <a:gd name="T39" fmla="*/ 25 h 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8" h="25">
                  <a:moveTo>
                    <a:pt x="52" y="20"/>
                  </a:moveTo>
                  <a:lnTo>
                    <a:pt x="55" y="20"/>
                  </a:lnTo>
                  <a:lnTo>
                    <a:pt x="2" y="0"/>
                  </a:lnTo>
                  <a:lnTo>
                    <a:pt x="0" y="3"/>
                  </a:lnTo>
                  <a:lnTo>
                    <a:pt x="52" y="24"/>
                  </a:lnTo>
                  <a:lnTo>
                    <a:pt x="54" y="23"/>
                  </a:lnTo>
                  <a:lnTo>
                    <a:pt x="52" y="24"/>
                  </a:lnTo>
                  <a:lnTo>
                    <a:pt x="54" y="24"/>
                  </a:lnTo>
                  <a:lnTo>
                    <a:pt x="56" y="24"/>
                  </a:lnTo>
                  <a:lnTo>
                    <a:pt x="57" y="21"/>
                  </a:lnTo>
                  <a:lnTo>
                    <a:pt x="55" y="20"/>
                  </a:lnTo>
                  <a:lnTo>
                    <a:pt x="52" y="20"/>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40" name="Freeform 50"/>
            <p:cNvSpPr>
              <a:spLocks/>
            </p:cNvSpPr>
            <p:nvPr/>
          </p:nvSpPr>
          <p:spPr bwMode="auto">
            <a:xfrm>
              <a:off x="1162" y="2897"/>
              <a:ext cx="112" cy="95"/>
            </a:xfrm>
            <a:custGeom>
              <a:avLst/>
              <a:gdLst>
                <a:gd name="T0" fmla="*/ 108 w 112"/>
                <a:gd name="T1" fmla="*/ 5 h 95"/>
                <a:gd name="T2" fmla="*/ 106 w 112"/>
                <a:gd name="T3" fmla="*/ 0 h 95"/>
                <a:gd name="T4" fmla="*/ 0 w 112"/>
                <a:gd name="T5" fmla="*/ 90 h 95"/>
                <a:gd name="T6" fmla="*/ 2 w 112"/>
                <a:gd name="T7" fmla="*/ 94 h 95"/>
                <a:gd name="T8" fmla="*/ 109 w 112"/>
                <a:gd name="T9" fmla="*/ 3 h 95"/>
                <a:gd name="T10" fmla="*/ 108 w 112"/>
                <a:gd name="T11" fmla="*/ 0 h 95"/>
                <a:gd name="T12" fmla="*/ 109 w 112"/>
                <a:gd name="T13" fmla="*/ 3 h 95"/>
                <a:gd name="T14" fmla="*/ 111 w 112"/>
                <a:gd name="T15" fmla="*/ 3 h 95"/>
                <a:gd name="T16" fmla="*/ 109 w 112"/>
                <a:gd name="T17" fmla="*/ 2 h 95"/>
                <a:gd name="T18" fmla="*/ 109 w 112"/>
                <a:gd name="T19" fmla="*/ 0 h 95"/>
                <a:gd name="T20" fmla="*/ 108 w 112"/>
                <a:gd name="T21" fmla="*/ 0 h 95"/>
                <a:gd name="T22" fmla="*/ 106 w 112"/>
                <a:gd name="T23" fmla="*/ 0 h 95"/>
                <a:gd name="T24" fmla="*/ 108 w 112"/>
                <a:gd name="T25" fmla="*/ 5 h 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2"/>
                <a:gd name="T40" fmla="*/ 0 h 95"/>
                <a:gd name="T41" fmla="*/ 112 w 112"/>
                <a:gd name="T42" fmla="*/ 95 h 9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2" h="95">
                  <a:moveTo>
                    <a:pt x="108" y="5"/>
                  </a:moveTo>
                  <a:lnTo>
                    <a:pt x="106" y="0"/>
                  </a:lnTo>
                  <a:lnTo>
                    <a:pt x="0" y="90"/>
                  </a:lnTo>
                  <a:lnTo>
                    <a:pt x="2" y="94"/>
                  </a:lnTo>
                  <a:lnTo>
                    <a:pt x="109" y="3"/>
                  </a:lnTo>
                  <a:lnTo>
                    <a:pt x="108" y="0"/>
                  </a:lnTo>
                  <a:lnTo>
                    <a:pt x="109" y="3"/>
                  </a:lnTo>
                  <a:lnTo>
                    <a:pt x="111" y="3"/>
                  </a:lnTo>
                  <a:lnTo>
                    <a:pt x="109" y="2"/>
                  </a:lnTo>
                  <a:lnTo>
                    <a:pt x="109" y="0"/>
                  </a:lnTo>
                  <a:lnTo>
                    <a:pt x="108" y="0"/>
                  </a:lnTo>
                  <a:lnTo>
                    <a:pt x="106" y="0"/>
                  </a:lnTo>
                  <a:lnTo>
                    <a:pt x="108" y="5"/>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41" name="Freeform 51"/>
            <p:cNvSpPr>
              <a:spLocks/>
            </p:cNvSpPr>
            <p:nvPr/>
          </p:nvSpPr>
          <p:spPr bwMode="auto">
            <a:xfrm>
              <a:off x="1215" y="2870"/>
              <a:ext cx="57" cy="27"/>
            </a:xfrm>
            <a:custGeom>
              <a:avLst/>
              <a:gdLst>
                <a:gd name="T0" fmla="*/ 1 w 57"/>
                <a:gd name="T1" fmla="*/ 5 h 27"/>
                <a:gd name="T2" fmla="*/ 1 w 57"/>
                <a:gd name="T3" fmla="*/ 5 h 27"/>
                <a:gd name="T4" fmla="*/ 55 w 57"/>
                <a:gd name="T5" fmla="*/ 26 h 27"/>
                <a:gd name="T6" fmla="*/ 56 w 57"/>
                <a:gd name="T7" fmla="*/ 22 h 27"/>
                <a:gd name="T8" fmla="*/ 3 w 57"/>
                <a:gd name="T9" fmla="*/ 1 h 27"/>
                <a:gd name="T10" fmla="*/ 0 w 57"/>
                <a:gd name="T11" fmla="*/ 0 h 27"/>
                <a:gd name="T12" fmla="*/ 0 w 57"/>
                <a:gd name="T13" fmla="*/ 2 h 27"/>
                <a:gd name="T14" fmla="*/ 0 w 57"/>
                <a:gd name="T15" fmla="*/ 3 h 27"/>
                <a:gd name="T16" fmla="*/ 1 w 57"/>
                <a:gd name="T17" fmla="*/ 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
                <a:gd name="T28" fmla="*/ 0 h 27"/>
                <a:gd name="T29" fmla="*/ 57 w 5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 h="27">
                  <a:moveTo>
                    <a:pt x="1" y="5"/>
                  </a:moveTo>
                  <a:lnTo>
                    <a:pt x="1" y="5"/>
                  </a:lnTo>
                  <a:lnTo>
                    <a:pt x="55" y="26"/>
                  </a:lnTo>
                  <a:lnTo>
                    <a:pt x="56" y="22"/>
                  </a:lnTo>
                  <a:lnTo>
                    <a:pt x="3" y="1"/>
                  </a:lnTo>
                  <a:lnTo>
                    <a:pt x="0" y="0"/>
                  </a:lnTo>
                  <a:lnTo>
                    <a:pt x="0" y="2"/>
                  </a:lnTo>
                  <a:lnTo>
                    <a:pt x="0" y="3"/>
                  </a:lnTo>
                  <a:lnTo>
                    <a:pt x="1" y="5"/>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42" name="Freeform 52"/>
            <p:cNvSpPr>
              <a:spLocks/>
            </p:cNvSpPr>
            <p:nvPr/>
          </p:nvSpPr>
          <p:spPr bwMode="auto">
            <a:xfrm>
              <a:off x="1198" y="2869"/>
              <a:ext cx="15" cy="4"/>
            </a:xfrm>
            <a:custGeom>
              <a:avLst/>
              <a:gdLst>
                <a:gd name="T0" fmla="*/ 4 w 15"/>
                <a:gd name="T1" fmla="*/ 2 h 4"/>
                <a:gd name="T2" fmla="*/ 4 w 15"/>
                <a:gd name="T3" fmla="*/ 2 h 4"/>
                <a:gd name="T4" fmla="*/ 6 w 15"/>
                <a:gd name="T5" fmla="*/ 2 h 4"/>
                <a:gd name="T6" fmla="*/ 6 w 15"/>
                <a:gd name="T7" fmla="*/ 2 h 4"/>
                <a:gd name="T8" fmla="*/ 8 w 15"/>
                <a:gd name="T9" fmla="*/ 3 h 4"/>
                <a:gd name="T10" fmla="*/ 9 w 15"/>
                <a:gd name="T11" fmla="*/ 3 h 4"/>
                <a:gd name="T12" fmla="*/ 10 w 15"/>
                <a:gd name="T13" fmla="*/ 3 h 4"/>
                <a:gd name="T14" fmla="*/ 12 w 15"/>
                <a:gd name="T15" fmla="*/ 3 h 4"/>
                <a:gd name="T16" fmla="*/ 13 w 15"/>
                <a:gd name="T17" fmla="*/ 3 h 4"/>
                <a:gd name="T18" fmla="*/ 14 w 15"/>
                <a:gd name="T19" fmla="*/ 1 h 4"/>
                <a:gd name="T20" fmla="*/ 12 w 15"/>
                <a:gd name="T21" fmla="*/ 1 h 4"/>
                <a:gd name="T22" fmla="*/ 10 w 15"/>
                <a:gd name="T23" fmla="*/ 1 h 4"/>
                <a:gd name="T24" fmla="*/ 9 w 15"/>
                <a:gd name="T25" fmla="*/ 1 h 4"/>
                <a:gd name="T26" fmla="*/ 6 w 15"/>
                <a:gd name="T27" fmla="*/ 0 h 4"/>
                <a:gd name="T28" fmla="*/ 6 w 15"/>
                <a:gd name="T29" fmla="*/ 0 h 4"/>
                <a:gd name="T30" fmla="*/ 4 w 15"/>
                <a:gd name="T31" fmla="*/ 1 h 4"/>
                <a:gd name="T32" fmla="*/ 3 w 15"/>
                <a:gd name="T33" fmla="*/ 1 h 4"/>
                <a:gd name="T34" fmla="*/ 1 w 15"/>
                <a:gd name="T35" fmla="*/ 1 h 4"/>
                <a:gd name="T36" fmla="*/ 0 w 15"/>
                <a:gd name="T37" fmla="*/ 2 h 4"/>
                <a:gd name="T38" fmla="*/ 0 w 15"/>
                <a:gd name="T39" fmla="*/ 2 h 4"/>
                <a:gd name="T40" fmla="*/ 1 w 15"/>
                <a:gd name="T41" fmla="*/ 2 h 4"/>
                <a:gd name="T42" fmla="*/ 1 w 15"/>
                <a:gd name="T43" fmla="*/ 3 h 4"/>
                <a:gd name="T44" fmla="*/ 3 w 15"/>
                <a:gd name="T45" fmla="*/ 3 h 4"/>
                <a:gd name="T46" fmla="*/ 4 w 15"/>
                <a:gd name="T47" fmla="*/ 2 h 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
                <a:gd name="T73" fmla="*/ 0 h 4"/>
                <a:gd name="T74" fmla="*/ 15 w 15"/>
                <a:gd name="T75" fmla="*/ 4 h 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 h="4">
                  <a:moveTo>
                    <a:pt x="4" y="2"/>
                  </a:moveTo>
                  <a:lnTo>
                    <a:pt x="4" y="2"/>
                  </a:lnTo>
                  <a:lnTo>
                    <a:pt x="6" y="2"/>
                  </a:lnTo>
                  <a:lnTo>
                    <a:pt x="8" y="3"/>
                  </a:lnTo>
                  <a:lnTo>
                    <a:pt x="9" y="3"/>
                  </a:lnTo>
                  <a:lnTo>
                    <a:pt x="10" y="3"/>
                  </a:lnTo>
                  <a:lnTo>
                    <a:pt x="12" y="3"/>
                  </a:lnTo>
                  <a:lnTo>
                    <a:pt x="13" y="3"/>
                  </a:lnTo>
                  <a:lnTo>
                    <a:pt x="14" y="1"/>
                  </a:lnTo>
                  <a:lnTo>
                    <a:pt x="12" y="1"/>
                  </a:lnTo>
                  <a:lnTo>
                    <a:pt x="10" y="1"/>
                  </a:lnTo>
                  <a:lnTo>
                    <a:pt x="9" y="1"/>
                  </a:lnTo>
                  <a:lnTo>
                    <a:pt x="6" y="0"/>
                  </a:lnTo>
                  <a:lnTo>
                    <a:pt x="4" y="1"/>
                  </a:lnTo>
                  <a:lnTo>
                    <a:pt x="3" y="1"/>
                  </a:lnTo>
                  <a:lnTo>
                    <a:pt x="1" y="1"/>
                  </a:lnTo>
                  <a:lnTo>
                    <a:pt x="0" y="2"/>
                  </a:lnTo>
                  <a:lnTo>
                    <a:pt x="1" y="2"/>
                  </a:lnTo>
                  <a:lnTo>
                    <a:pt x="1" y="3"/>
                  </a:lnTo>
                  <a:lnTo>
                    <a:pt x="3" y="3"/>
                  </a:lnTo>
                  <a:lnTo>
                    <a:pt x="4" y="2"/>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43" name="Freeform 53"/>
            <p:cNvSpPr>
              <a:spLocks/>
            </p:cNvSpPr>
            <p:nvPr/>
          </p:nvSpPr>
          <p:spPr bwMode="auto">
            <a:xfrm>
              <a:off x="1100" y="2873"/>
              <a:ext cx="98" cy="84"/>
            </a:xfrm>
            <a:custGeom>
              <a:avLst/>
              <a:gdLst>
                <a:gd name="T0" fmla="*/ 5 w 98"/>
                <a:gd name="T1" fmla="*/ 81 h 84"/>
                <a:gd name="T2" fmla="*/ 5 w 98"/>
                <a:gd name="T3" fmla="*/ 81 h 84"/>
                <a:gd name="T4" fmla="*/ 97 w 98"/>
                <a:gd name="T5" fmla="*/ 3 h 84"/>
                <a:gd name="T6" fmla="*/ 94 w 98"/>
                <a:gd name="T7" fmla="*/ 0 h 84"/>
                <a:gd name="T8" fmla="*/ 2 w 98"/>
                <a:gd name="T9" fmla="*/ 78 h 84"/>
                <a:gd name="T10" fmla="*/ 0 w 98"/>
                <a:gd name="T11" fmla="*/ 79 h 84"/>
                <a:gd name="T12" fmla="*/ 0 w 98"/>
                <a:gd name="T13" fmla="*/ 81 h 84"/>
                <a:gd name="T14" fmla="*/ 2 w 98"/>
                <a:gd name="T15" fmla="*/ 81 h 84"/>
                <a:gd name="T16" fmla="*/ 2 w 98"/>
                <a:gd name="T17" fmla="*/ 83 h 84"/>
                <a:gd name="T18" fmla="*/ 3 w 98"/>
                <a:gd name="T19" fmla="*/ 83 h 84"/>
                <a:gd name="T20" fmla="*/ 5 w 98"/>
                <a:gd name="T21" fmla="*/ 81 h 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8"/>
                <a:gd name="T34" fmla="*/ 0 h 84"/>
                <a:gd name="T35" fmla="*/ 98 w 98"/>
                <a:gd name="T36" fmla="*/ 84 h 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8" h="84">
                  <a:moveTo>
                    <a:pt x="5" y="81"/>
                  </a:moveTo>
                  <a:lnTo>
                    <a:pt x="5" y="81"/>
                  </a:lnTo>
                  <a:lnTo>
                    <a:pt x="97" y="3"/>
                  </a:lnTo>
                  <a:lnTo>
                    <a:pt x="94" y="0"/>
                  </a:lnTo>
                  <a:lnTo>
                    <a:pt x="2" y="78"/>
                  </a:lnTo>
                  <a:lnTo>
                    <a:pt x="0" y="79"/>
                  </a:lnTo>
                  <a:lnTo>
                    <a:pt x="0" y="81"/>
                  </a:lnTo>
                  <a:lnTo>
                    <a:pt x="2" y="81"/>
                  </a:lnTo>
                  <a:lnTo>
                    <a:pt x="2" y="83"/>
                  </a:lnTo>
                  <a:lnTo>
                    <a:pt x="3" y="83"/>
                  </a:lnTo>
                  <a:lnTo>
                    <a:pt x="5" y="81"/>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44" name="Freeform 54"/>
            <p:cNvSpPr>
              <a:spLocks/>
            </p:cNvSpPr>
            <p:nvPr/>
          </p:nvSpPr>
          <p:spPr bwMode="auto">
            <a:xfrm>
              <a:off x="1097" y="2957"/>
              <a:ext cx="6" cy="9"/>
            </a:xfrm>
            <a:custGeom>
              <a:avLst/>
              <a:gdLst>
                <a:gd name="T0" fmla="*/ 4 w 6"/>
                <a:gd name="T1" fmla="*/ 5 h 9"/>
                <a:gd name="T2" fmla="*/ 4 w 6"/>
                <a:gd name="T3" fmla="*/ 5 h 9"/>
                <a:gd name="T4" fmla="*/ 3 w 6"/>
                <a:gd name="T5" fmla="*/ 5 h 9"/>
                <a:gd name="T6" fmla="*/ 3 w 6"/>
                <a:gd name="T7" fmla="*/ 4 h 9"/>
                <a:gd name="T8" fmla="*/ 2 w 6"/>
                <a:gd name="T9" fmla="*/ 4 h 9"/>
                <a:gd name="T10" fmla="*/ 2 w 6"/>
                <a:gd name="T11" fmla="*/ 3 h 9"/>
                <a:gd name="T12" fmla="*/ 4 w 6"/>
                <a:gd name="T13" fmla="*/ 2 h 9"/>
                <a:gd name="T14" fmla="*/ 3 w 6"/>
                <a:gd name="T15" fmla="*/ 0 h 9"/>
                <a:gd name="T16" fmla="*/ 2 w 6"/>
                <a:gd name="T17" fmla="*/ 1 h 9"/>
                <a:gd name="T18" fmla="*/ 1 w 6"/>
                <a:gd name="T19" fmla="*/ 2 h 9"/>
                <a:gd name="T20" fmla="*/ 0 w 6"/>
                <a:gd name="T21" fmla="*/ 4 h 9"/>
                <a:gd name="T22" fmla="*/ 0 w 6"/>
                <a:gd name="T23" fmla="*/ 5 h 9"/>
                <a:gd name="T24" fmla="*/ 1 w 6"/>
                <a:gd name="T25" fmla="*/ 6 h 9"/>
                <a:gd name="T26" fmla="*/ 2 w 6"/>
                <a:gd name="T27" fmla="*/ 7 h 9"/>
                <a:gd name="T28" fmla="*/ 2 w 6"/>
                <a:gd name="T29" fmla="*/ 8 h 9"/>
                <a:gd name="T30" fmla="*/ 3 w 6"/>
                <a:gd name="T31" fmla="*/ 8 h 9"/>
                <a:gd name="T32" fmla="*/ 4 w 6"/>
                <a:gd name="T33" fmla="*/ 8 h 9"/>
                <a:gd name="T34" fmla="*/ 5 w 6"/>
                <a:gd name="T35" fmla="*/ 7 h 9"/>
                <a:gd name="T36" fmla="*/ 5 w 6"/>
                <a:gd name="T37" fmla="*/ 6 h 9"/>
                <a:gd name="T38" fmla="*/ 4 w 6"/>
                <a:gd name="T39" fmla="*/ 5 h 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
                <a:gd name="T61" fmla="*/ 0 h 9"/>
                <a:gd name="T62" fmla="*/ 6 w 6"/>
                <a:gd name="T63" fmla="*/ 9 h 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 h="9">
                  <a:moveTo>
                    <a:pt x="4" y="5"/>
                  </a:moveTo>
                  <a:lnTo>
                    <a:pt x="4" y="5"/>
                  </a:lnTo>
                  <a:lnTo>
                    <a:pt x="3" y="5"/>
                  </a:lnTo>
                  <a:lnTo>
                    <a:pt x="3" y="4"/>
                  </a:lnTo>
                  <a:lnTo>
                    <a:pt x="2" y="4"/>
                  </a:lnTo>
                  <a:lnTo>
                    <a:pt x="2" y="3"/>
                  </a:lnTo>
                  <a:lnTo>
                    <a:pt x="4" y="2"/>
                  </a:lnTo>
                  <a:lnTo>
                    <a:pt x="3" y="0"/>
                  </a:lnTo>
                  <a:lnTo>
                    <a:pt x="2" y="1"/>
                  </a:lnTo>
                  <a:lnTo>
                    <a:pt x="1" y="2"/>
                  </a:lnTo>
                  <a:lnTo>
                    <a:pt x="0" y="4"/>
                  </a:lnTo>
                  <a:lnTo>
                    <a:pt x="0" y="5"/>
                  </a:lnTo>
                  <a:lnTo>
                    <a:pt x="1" y="6"/>
                  </a:lnTo>
                  <a:lnTo>
                    <a:pt x="2" y="7"/>
                  </a:lnTo>
                  <a:lnTo>
                    <a:pt x="2" y="8"/>
                  </a:lnTo>
                  <a:lnTo>
                    <a:pt x="3" y="8"/>
                  </a:lnTo>
                  <a:lnTo>
                    <a:pt x="4" y="8"/>
                  </a:lnTo>
                  <a:lnTo>
                    <a:pt x="5" y="7"/>
                  </a:lnTo>
                  <a:lnTo>
                    <a:pt x="5" y="6"/>
                  </a:lnTo>
                  <a:lnTo>
                    <a:pt x="4" y="5"/>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545" name="Freeform 55"/>
            <p:cNvSpPr>
              <a:spLocks/>
            </p:cNvSpPr>
            <p:nvPr/>
          </p:nvSpPr>
          <p:spPr bwMode="auto">
            <a:xfrm>
              <a:off x="1187" y="3018"/>
              <a:ext cx="16" cy="49"/>
            </a:xfrm>
            <a:custGeom>
              <a:avLst/>
              <a:gdLst>
                <a:gd name="T0" fmla="*/ 10 w 16"/>
                <a:gd name="T1" fmla="*/ 48 h 49"/>
                <a:gd name="T2" fmla="*/ 0 w 16"/>
                <a:gd name="T3" fmla="*/ 0 h 49"/>
                <a:gd name="T4" fmla="*/ 15 w 16"/>
                <a:gd name="T5" fmla="*/ 45 h 49"/>
                <a:gd name="T6" fmla="*/ 10 w 16"/>
                <a:gd name="T7" fmla="*/ 48 h 49"/>
                <a:gd name="T8" fmla="*/ 0 60000 65536"/>
                <a:gd name="T9" fmla="*/ 0 60000 65536"/>
                <a:gd name="T10" fmla="*/ 0 60000 65536"/>
                <a:gd name="T11" fmla="*/ 0 60000 65536"/>
                <a:gd name="T12" fmla="*/ 0 w 16"/>
                <a:gd name="T13" fmla="*/ 0 h 49"/>
                <a:gd name="T14" fmla="*/ 16 w 16"/>
                <a:gd name="T15" fmla="*/ 49 h 49"/>
              </a:gdLst>
              <a:ahLst/>
              <a:cxnLst>
                <a:cxn ang="T8">
                  <a:pos x="T0" y="T1"/>
                </a:cxn>
                <a:cxn ang="T9">
                  <a:pos x="T2" y="T3"/>
                </a:cxn>
                <a:cxn ang="T10">
                  <a:pos x="T4" y="T5"/>
                </a:cxn>
                <a:cxn ang="T11">
                  <a:pos x="T6" y="T7"/>
                </a:cxn>
              </a:cxnLst>
              <a:rect l="T12" t="T13" r="T14" b="T15"/>
              <a:pathLst>
                <a:path w="16" h="49">
                  <a:moveTo>
                    <a:pt x="10" y="48"/>
                  </a:moveTo>
                  <a:lnTo>
                    <a:pt x="0" y="0"/>
                  </a:lnTo>
                  <a:lnTo>
                    <a:pt x="15" y="45"/>
                  </a:lnTo>
                  <a:lnTo>
                    <a:pt x="10" y="48"/>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546" name="Freeform 56"/>
            <p:cNvSpPr>
              <a:spLocks/>
            </p:cNvSpPr>
            <p:nvPr/>
          </p:nvSpPr>
          <p:spPr bwMode="auto">
            <a:xfrm>
              <a:off x="1110" y="2958"/>
              <a:ext cx="47" cy="24"/>
            </a:xfrm>
            <a:custGeom>
              <a:avLst/>
              <a:gdLst>
                <a:gd name="T0" fmla="*/ 0 w 47"/>
                <a:gd name="T1" fmla="*/ 5 h 24"/>
                <a:gd name="T2" fmla="*/ 46 w 47"/>
                <a:gd name="T3" fmla="*/ 23 h 24"/>
                <a:gd name="T4" fmla="*/ 5 w 47"/>
                <a:gd name="T5" fmla="*/ 0 h 24"/>
                <a:gd name="T6" fmla="*/ 0 w 47"/>
                <a:gd name="T7" fmla="*/ 5 h 24"/>
                <a:gd name="T8" fmla="*/ 0 60000 65536"/>
                <a:gd name="T9" fmla="*/ 0 60000 65536"/>
                <a:gd name="T10" fmla="*/ 0 60000 65536"/>
                <a:gd name="T11" fmla="*/ 0 60000 65536"/>
                <a:gd name="T12" fmla="*/ 0 w 47"/>
                <a:gd name="T13" fmla="*/ 0 h 24"/>
                <a:gd name="T14" fmla="*/ 47 w 47"/>
                <a:gd name="T15" fmla="*/ 24 h 24"/>
              </a:gdLst>
              <a:ahLst/>
              <a:cxnLst>
                <a:cxn ang="T8">
                  <a:pos x="T0" y="T1"/>
                </a:cxn>
                <a:cxn ang="T9">
                  <a:pos x="T2" y="T3"/>
                </a:cxn>
                <a:cxn ang="T10">
                  <a:pos x="T4" y="T5"/>
                </a:cxn>
                <a:cxn ang="T11">
                  <a:pos x="T6" y="T7"/>
                </a:cxn>
              </a:cxnLst>
              <a:rect l="T12" t="T13" r="T14" b="T15"/>
              <a:pathLst>
                <a:path w="47" h="24">
                  <a:moveTo>
                    <a:pt x="0" y="5"/>
                  </a:moveTo>
                  <a:lnTo>
                    <a:pt x="46" y="23"/>
                  </a:lnTo>
                  <a:lnTo>
                    <a:pt x="5" y="0"/>
                  </a:lnTo>
                  <a:lnTo>
                    <a:pt x="0" y="5"/>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547" name="Freeform 57"/>
            <p:cNvSpPr>
              <a:spLocks/>
            </p:cNvSpPr>
            <p:nvPr/>
          </p:nvSpPr>
          <p:spPr bwMode="auto">
            <a:xfrm>
              <a:off x="1197" y="3010"/>
              <a:ext cx="16" cy="49"/>
            </a:xfrm>
            <a:custGeom>
              <a:avLst/>
              <a:gdLst>
                <a:gd name="T0" fmla="*/ 10 w 16"/>
                <a:gd name="T1" fmla="*/ 48 h 49"/>
                <a:gd name="T2" fmla="*/ 0 w 16"/>
                <a:gd name="T3" fmla="*/ 0 h 49"/>
                <a:gd name="T4" fmla="*/ 15 w 16"/>
                <a:gd name="T5" fmla="*/ 44 h 49"/>
                <a:gd name="T6" fmla="*/ 10 w 16"/>
                <a:gd name="T7" fmla="*/ 48 h 49"/>
                <a:gd name="T8" fmla="*/ 0 60000 65536"/>
                <a:gd name="T9" fmla="*/ 0 60000 65536"/>
                <a:gd name="T10" fmla="*/ 0 60000 65536"/>
                <a:gd name="T11" fmla="*/ 0 60000 65536"/>
                <a:gd name="T12" fmla="*/ 0 w 16"/>
                <a:gd name="T13" fmla="*/ 0 h 49"/>
                <a:gd name="T14" fmla="*/ 16 w 16"/>
                <a:gd name="T15" fmla="*/ 49 h 49"/>
              </a:gdLst>
              <a:ahLst/>
              <a:cxnLst>
                <a:cxn ang="T8">
                  <a:pos x="T0" y="T1"/>
                </a:cxn>
                <a:cxn ang="T9">
                  <a:pos x="T2" y="T3"/>
                </a:cxn>
                <a:cxn ang="T10">
                  <a:pos x="T4" y="T5"/>
                </a:cxn>
                <a:cxn ang="T11">
                  <a:pos x="T6" y="T7"/>
                </a:cxn>
              </a:cxnLst>
              <a:rect l="T12" t="T13" r="T14" b="T15"/>
              <a:pathLst>
                <a:path w="16" h="49">
                  <a:moveTo>
                    <a:pt x="10" y="48"/>
                  </a:moveTo>
                  <a:lnTo>
                    <a:pt x="0" y="0"/>
                  </a:lnTo>
                  <a:lnTo>
                    <a:pt x="15" y="44"/>
                  </a:lnTo>
                  <a:lnTo>
                    <a:pt x="10" y="48"/>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548" name="Freeform 58"/>
            <p:cNvSpPr>
              <a:spLocks/>
            </p:cNvSpPr>
            <p:nvPr/>
          </p:nvSpPr>
          <p:spPr bwMode="auto">
            <a:xfrm>
              <a:off x="1120" y="2950"/>
              <a:ext cx="47" cy="24"/>
            </a:xfrm>
            <a:custGeom>
              <a:avLst/>
              <a:gdLst>
                <a:gd name="T0" fmla="*/ 0 w 47"/>
                <a:gd name="T1" fmla="*/ 5 h 24"/>
                <a:gd name="T2" fmla="*/ 46 w 47"/>
                <a:gd name="T3" fmla="*/ 23 h 24"/>
                <a:gd name="T4" fmla="*/ 6 w 47"/>
                <a:gd name="T5" fmla="*/ 0 h 24"/>
                <a:gd name="T6" fmla="*/ 0 w 47"/>
                <a:gd name="T7" fmla="*/ 5 h 24"/>
                <a:gd name="T8" fmla="*/ 0 60000 65536"/>
                <a:gd name="T9" fmla="*/ 0 60000 65536"/>
                <a:gd name="T10" fmla="*/ 0 60000 65536"/>
                <a:gd name="T11" fmla="*/ 0 60000 65536"/>
                <a:gd name="T12" fmla="*/ 0 w 47"/>
                <a:gd name="T13" fmla="*/ 0 h 24"/>
                <a:gd name="T14" fmla="*/ 47 w 47"/>
                <a:gd name="T15" fmla="*/ 24 h 24"/>
              </a:gdLst>
              <a:ahLst/>
              <a:cxnLst>
                <a:cxn ang="T8">
                  <a:pos x="T0" y="T1"/>
                </a:cxn>
                <a:cxn ang="T9">
                  <a:pos x="T2" y="T3"/>
                </a:cxn>
                <a:cxn ang="T10">
                  <a:pos x="T4" y="T5"/>
                </a:cxn>
                <a:cxn ang="T11">
                  <a:pos x="T6" y="T7"/>
                </a:cxn>
              </a:cxnLst>
              <a:rect l="T12" t="T13" r="T14" b="T15"/>
              <a:pathLst>
                <a:path w="47" h="24">
                  <a:moveTo>
                    <a:pt x="0" y="5"/>
                  </a:moveTo>
                  <a:lnTo>
                    <a:pt x="46" y="23"/>
                  </a:lnTo>
                  <a:lnTo>
                    <a:pt x="6" y="0"/>
                  </a:lnTo>
                  <a:lnTo>
                    <a:pt x="0" y="5"/>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549" name="Freeform 59"/>
            <p:cNvSpPr>
              <a:spLocks/>
            </p:cNvSpPr>
            <p:nvPr/>
          </p:nvSpPr>
          <p:spPr bwMode="auto">
            <a:xfrm>
              <a:off x="1207" y="3002"/>
              <a:ext cx="16" cy="49"/>
            </a:xfrm>
            <a:custGeom>
              <a:avLst/>
              <a:gdLst>
                <a:gd name="T0" fmla="*/ 9 w 16"/>
                <a:gd name="T1" fmla="*/ 48 h 49"/>
                <a:gd name="T2" fmla="*/ 0 w 16"/>
                <a:gd name="T3" fmla="*/ 0 h 49"/>
                <a:gd name="T4" fmla="*/ 15 w 16"/>
                <a:gd name="T5" fmla="*/ 44 h 49"/>
                <a:gd name="T6" fmla="*/ 9 w 16"/>
                <a:gd name="T7" fmla="*/ 48 h 49"/>
                <a:gd name="T8" fmla="*/ 0 60000 65536"/>
                <a:gd name="T9" fmla="*/ 0 60000 65536"/>
                <a:gd name="T10" fmla="*/ 0 60000 65536"/>
                <a:gd name="T11" fmla="*/ 0 60000 65536"/>
                <a:gd name="T12" fmla="*/ 0 w 16"/>
                <a:gd name="T13" fmla="*/ 0 h 49"/>
                <a:gd name="T14" fmla="*/ 16 w 16"/>
                <a:gd name="T15" fmla="*/ 49 h 49"/>
              </a:gdLst>
              <a:ahLst/>
              <a:cxnLst>
                <a:cxn ang="T8">
                  <a:pos x="T0" y="T1"/>
                </a:cxn>
                <a:cxn ang="T9">
                  <a:pos x="T2" y="T3"/>
                </a:cxn>
                <a:cxn ang="T10">
                  <a:pos x="T4" y="T5"/>
                </a:cxn>
                <a:cxn ang="T11">
                  <a:pos x="T6" y="T7"/>
                </a:cxn>
              </a:cxnLst>
              <a:rect l="T12" t="T13" r="T14" b="T15"/>
              <a:pathLst>
                <a:path w="16" h="49">
                  <a:moveTo>
                    <a:pt x="9" y="48"/>
                  </a:moveTo>
                  <a:lnTo>
                    <a:pt x="0" y="0"/>
                  </a:lnTo>
                  <a:lnTo>
                    <a:pt x="15" y="44"/>
                  </a:lnTo>
                  <a:lnTo>
                    <a:pt x="9" y="48"/>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550" name="Freeform 60"/>
            <p:cNvSpPr>
              <a:spLocks/>
            </p:cNvSpPr>
            <p:nvPr/>
          </p:nvSpPr>
          <p:spPr bwMode="auto">
            <a:xfrm>
              <a:off x="1130" y="2942"/>
              <a:ext cx="47" cy="24"/>
            </a:xfrm>
            <a:custGeom>
              <a:avLst/>
              <a:gdLst>
                <a:gd name="T0" fmla="*/ 0 w 47"/>
                <a:gd name="T1" fmla="*/ 4 h 24"/>
                <a:gd name="T2" fmla="*/ 46 w 47"/>
                <a:gd name="T3" fmla="*/ 23 h 24"/>
                <a:gd name="T4" fmla="*/ 4 w 47"/>
                <a:gd name="T5" fmla="*/ 0 h 24"/>
                <a:gd name="T6" fmla="*/ 0 w 47"/>
                <a:gd name="T7" fmla="*/ 4 h 24"/>
                <a:gd name="T8" fmla="*/ 0 60000 65536"/>
                <a:gd name="T9" fmla="*/ 0 60000 65536"/>
                <a:gd name="T10" fmla="*/ 0 60000 65536"/>
                <a:gd name="T11" fmla="*/ 0 60000 65536"/>
                <a:gd name="T12" fmla="*/ 0 w 47"/>
                <a:gd name="T13" fmla="*/ 0 h 24"/>
                <a:gd name="T14" fmla="*/ 47 w 47"/>
                <a:gd name="T15" fmla="*/ 24 h 24"/>
              </a:gdLst>
              <a:ahLst/>
              <a:cxnLst>
                <a:cxn ang="T8">
                  <a:pos x="T0" y="T1"/>
                </a:cxn>
                <a:cxn ang="T9">
                  <a:pos x="T2" y="T3"/>
                </a:cxn>
                <a:cxn ang="T10">
                  <a:pos x="T4" y="T5"/>
                </a:cxn>
                <a:cxn ang="T11">
                  <a:pos x="T6" y="T7"/>
                </a:cxn>
              </a:cxnLst>
              <a:rect l="T12" t="T13" r="T14" b="T15"/>
              <a:pathLst>
                <a:path w="47" h="24">
                  <a:moveTo>
                    <a:pt x="0" y="4"/>
                  </a:moveTo>
                  <a:lnTo>
                    <a:pt x="46" y="23"/>
                  </a:lnTo>
                  <a:lnTo>
                    <a:pt x="4" y="0"/>
                  </a:lnTo>
                  <a:lnTo>
                    <a:pt x="0" y="4"/>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551" name="Freeform 61"/>
            <p:cNvSpPr>
              <a:spLocks/>
            </p:cNvSpPr>
            <p:nvPr/>
          </p:nvSpPr>
          <p:spPr bwMode="auto">
            <a:xfrm>
              <a:off x="1216" y="2994"/>
              <a:ext cx="17" cy="49"/>
            </a:xfrm>
            <a:custGeom>
              <a:avLst/>
              <a:gdLst>
                <a:gd name="T0" fmla="*/ 10 w 17"/>
                <a:gd name="T1" fmla="*/ 48 h 49"/>
                <a:gd name="T2" fmla="*/ 0 w 17"/>
                <a:gd name="T3" fmla="*/ 0 h 49"/>
                <a:gd name="T4" fmla="*/ 16 w 17"/>
                <a:gd name="T5" fmla="*/ 45 h 49"/>
                <a:gd name="T6" fmla="*/ 10 w 17"/>
                <a:gd name="T7" fmla="*/ 48 h 49"/>
                <a:gd name="T8" fmla="*/ 0 60000 65536"/>
                <a:gd name="T9" fmla="*/ 0 60000 65536"/>
                <a:gd name="T10" fmla="*/ 0 60000 65536"/>
                <a:gd name="T11" fmla="*/ 0 60000 65536"/>
                <a:gd name="T12" fmla="*/ 0 w 17"/>
                <a:gd name="T13" fmla="*/ 0 h 49"/>
                <a:gd name="T14" fmla="*/ 17 w 17"/>
                <a:gd name="T15" fmla="*/ 49 h 49"/>
              </a:gdLst>
              <a:ahLst/>
              <a:cxnLst>
                <a:cxn ang="T8">
                  <a:pos x="T0" y="T1"/>
                </a:cxn>
                <a:cxn ang="T9">
                  <a:pos x="T2" y="T3"/>
                </a:cxn>
                <a:cxn ang="T10">
                  <a:pos x="T4" y="T5"/>
                </a:cxn>
                <a:cxn ang="T11">
                  <a:pos x="T6" y="T7"/>
                </a:cxn>
              </a:cxnLst>
              <a:rect l="T12" t="T13" r="T14" b="T15"/>
              <a:pathLst>
                <a:path w="17" h="49">
                  <a:moveTo>
                    <a:pt x="10" y="48"/>
                  </a:moveTo>
                  <a:lnTo>
                    <a:pt x="0" y="0"/>
                  </a:lnTo>
                  <a:lnTo>
                    <a:pt x="16" y="45"/>
                  </a:lnTo>
                  <a:lnTo>
                    <a:pt x="10" y="48"/>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552" name="Freeform 62"/>
            <p:cNvSpPr>
              <a:spLocks/>
            </p:cNvSpPr>
            <p:nvPr/>
          </p:nvSpPr>
          <p:spPr bwMode="auto">
            <a:xfrm>
              <a:off x="1140" y="2934"/>
              <a:ext cx="45" cy="23"/>
            </a:xfrm>
            <a:custGeom>
              <a:avLst/>
              <a:gdLst>
                <a:gd name="T0" fmla="*/ 0 w 45"/>
                <a:gd name="T1" fmla="*/ 4 h 23"/>
                <a:gd name="T2" fmla="*/ 44 w 45"/>
                <a:gd name="T3" fmla="*/ 22 h 23"/>
                <a:gd name="T4" fmla="*/ 5 w 45"/>
                <a:gd name="T5" fmla="*/ 0 h 23"/>
                <a:gd name="T6" fmla="*/ 0 w 45"/>
                <a:gd name="T7" fmla="*/ 4 h 23"/>
                <a:gd name="T8" fmla="*/ 0 60000 65536"/>
                <a:gd name="T9" fmla="*/ 0 60000 65536"/>
                <a:gd name="T10" fmla="*/ 0 60000 65536"/>
                <a:gd name="T11" fmla="*/ 0 60000 65536"/>
                <a:gd name="T12" fmla="*/ 0 w 45"/>
                <a:gd name="T13" fmla="*/ 0 h 23"/>
                <a:gd name="T14" fmla="*/ 45 w 45"/>
                <a:gd name="T15" fmla="*/ 23 h 23"/>
              </a:gdLst>
              <a:ahLst/>
              <a:cxnLst>
                <a:cxn ang="T8">
                  <a:pos x="T0" y="T1"/>
                </a:cxn>
                <a:cxn ang="T9">
                  <a:pos x="T2" y="T3"/>
                </a:cxn>
                <a:cxn ang="T10">
                  <a:pos x="T4" y="T5"/>
                </a:cxn>
                <a:cxn ang="T11">
                  <a:pos x="T6" y="T7"/>
                </a:cxn>
              </a:cxnLst>
              <a:rect l="T12" t="T13" r="T14" b="T15"/>
              <a:pathLst>
                <a:path w="45" h="23">
                  <a:moveTo>
                    <a:pt x="0" y="4"/>
                  </a:moveTo>
                  <a:lnTo>
                    <a:pt x="44" y="22"/>
                  </a:lnTo>
                  <a:lnTo>
                    <a:pt x="5" y="0"/>
                  </a:lnTo>
                  <a:lnTo>
                    <a:pt x="0" y="4"/>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553" name="Freeform 63"/>
            <p:cNvSpPr>
              <a:spLocks/>
            </p:cNvSpPr>
            <p:nvPr/>
          </p:nvSpPr>
          <p:spPr bwMode="auto">
            <a:xfrm>
              <a:off x="1226" y="2986"/>
              <a:ext cx="17" cy="49"/>
            </a:xfrm>
            <a:custGeom>
              <a:avLst/>
              <a:gdLst>
                <a:gd name="T0" fmla="*/ 10 w 17"/>
                <a:gd name="T1" fmla="*/ 48 h 49"/>
                <a:gd name="T2" fmla="*/ 0 w 17"/>
                <a:gd name="T3" fmla="*/ 0 h 49"/>
                <a:gd name="T4" fmla="*/ 16 w 17"/>
                <a:gd name="T5" fmla="*/ 43 h 49"/>
                <a:gd name="T6" fmla="*/ 10 w 17"/>
                <a:gd name="T7" fmla="*/ 48 h 49"/>
                <a:gd name="T8" fmla="*/ 0 60000 65536"/>
                <a:gd name="T9" fmla="*/ 0 60000 65536"/>
                <a:gd name="T10" fmla="*/ 0 60000 65536"/>
                <a:gd name="T11" fmla="*/ 0 60000 65536"/>
                <a:gd name="T12" fmla="*/ 0 w 17"/>
                <a:gd name="T13" fmla="*/ 0 h 49"/>
                <a:gd name="T14" fmla="*/ 17 w 17"/>
                <a:gd name="T15" fmla="*/ 49 h 49"/>
              </a:gdLst>
              <a:ahLst/>
              <a:cxnLst>
                <a:cxn ang="T8">
                  <a:pos x="T0" y="T1"/>
                </a:cxn>
                <a:cxn ang="T9">
                  <a:pos x="T2" y="T3"/>
                </a:cxn>
                <a:cxn ang="T10">
                  <a:pos x="T4" y="T5"/>
                </a:cxn>
                <a:cxn ang="T11">
                  <a:pos x="T6" y="T7"/>
                </a:cxn>
              </a:cxnLst>
              <a:rect l="T12" t="T13" r="T14" b="T15"/>
              <a:pathLst>
                <a:path w="17" h="49">
                  <a:moveTo>
                    <a:pt x="10" y="48"/>
                  </a:moveTo>
                  <a:lnTo>
                    <a:pt x="0" y="0"/>
                  </a:lnTo>
                  <a:lnTo>
                    <a:pt x="16" y="43"/>
                  </a:lnTo>
                  <a:lnTo>
                    <a:pt x="10" y="48"/>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554" name="Freeform 64"/>
            <p:cNvSpPr>
              <a:spLocks/>
            </p:cNvSpPr>
            <p:nvPr/>
          </p:nvSpPr>
          <p:spPr bwMode="auto">
            <a:xfrm>
              <a:off x="1148" y="2926"/>
              <a:ext cx="47" cy="23"/>
            </a:xfrm>
            <a:custGeom>
              <a:avLst/>
              <a:gdLst>
                <a:gd name="T0" fmla="*/ 0 w 47"/>
                <a:gd name="T1" fmla="*/ 4 h 23"/>
                <a:gd name="T2" fmla="*/ 46 w 47"/>
                <a:gd name="T3" fmla="*/ 22 h 23"/>
                <a:gd name="T4" fmla="*/ 7 w 47"/>
                <a:gd name="T5" fmla="*/ 0 h 23"/>
                <a:gd name="T6" fmla="*/ 0 w 47"/>
                <a:gd name="T7" fmla="*/ 4 h 23"/>
                <a:gd name="T8" fmla="*/ 0 60000 65536"/>
                <a:gd name="T9" fmla="*/ 0 60000 65536"/>
                <a:gd name="T10" fmla="*/ 0 60000 65536"/>
                <a:gd name="T11" fmla="*/ 0 60000 65536"/>
                <a:gd name="T12" fmla="*/ 0 w 47"/>
                <a:gd name="T13" fmla="*/ 0 h 23"/>
                <a:gd name="T14" fmla="*/ 47 w 47"/>
                <a:gd name="T15" fmla="*/ 23 h 23"/>
              </a:gdLst>
              <a:ahLst/>
              <a:cxnLst>
                <a:cxn ang="T8">
                  <a:pos x="T0" y="T1"/>
                </a:cxn>
                <a:cxn ang="T9">
                  <a:pos x="T2" y="T3"/>
                </a:cxn>
                <a:cxn ang="T10">
                  <a:pos x="T4" y="T5"/>
                </a:cxn>
                <a:cxn ang="T11">
                  <a:pos x="T6" y="T7"/>
                </a:cxn>
              </a:cxnLst>
              <a:rect l="T12" t="T13" r="T14" b="T15"/>
              <a:pathLst>
                <a:path w="47" h="23">
                  <a:moveTo>
                    <a:pt x="0" y="4"/>
                  </a:moveTo>
                  <a:lnTo>
                    <a:pt x="46" y="22"/>
                  </a:lnTo>
                  <a:lnTo>
                    <a:pt x="7" y="0"/>
                  </a:lnTo>
                  <a:lnTo>
                    <a:pt x="0" y="4"/>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555" name="Freeform 65"/>
            <p:cNvSpPr>
              <a:spLocks/>
            </p:cNvSpPr>
            <p:nvPr/>
          </p:nvSpPr>
          <p:spPr bwMode="auto">
            <a:xfrm>
              <a:off x="1236" y="2978"/>
              <a:ext cx="16" cy="49"/>
            </a:xfrm>
            <a:custGeom>
              <a:avLst/>
              <a:gdLst>
                <a:gd name="T0" fmla="*/ 10 w 16"/>
                <a:gd name="T1" fmla="*/ 48 h 49"/>
                <a:gd name="T2" fmla="*/ 0 w 16"/>
                <a:gd name="T3" fmla="*/ 0 h 49"/>
                <a:gd name="T4" fmla="*/ 15 w 16"/>
                <a:gd name="T5" fmla="*/ 45 h 49"/>
                <a:gd name="T6" fmla="*/ 10 w 16"/>
                <a:gd name="T7" fmla="*/ 48 h 49"/>
                <a:gd name="T8" fmla="*/ 0 60000 65536"/>
                <a:gd name="T9" fmla="*/ 0 60000 65536"/>
                <a:gd name="T10" fmla="*/ 0 60000 65536"/>
                <a:gd name="T11" fmla="*/ 0 60000 65536"/>
                <a:gd name="T12" fmla="*/ 0 w 16"/>
                <a:gd name="T13" fmla="*/ 0 h 49"/>
                <a:gd name="T14" fmla="*/ 16 w 16"/>
                <a:gd name="T15" fmla="*/ 49 h 49"/>
              </a:gdLst>
              <a:ahLst/>
              <a:cxnLst>
                <a:cxn ang="T8">
                  <a:pos x="T0" y="T1"/>
                </a:cxn>
                <a:cxn ang="T9">
                  <a:pos x="T2" y="T3"/>
                </a:cxn>
                <a:cxn ang="T10">
                  <a:pos x="T4" y="T5"/>
                </a:cxn>
                <a:cxn ang="T11">
                  <a:pos x="T6" y="T7"/>
                </a:cxn>
              </a:cxnLst>
              <a:rect l="T12" t="T13" r="T14" b="T15"/>
              <a:pathLst>
                <a:path w="16" h="49">
                  <a:moveTo>
                    <a:pt x="10" y="48"/>
                  </a:moveTo>
                  <a:lnTo>
                    <a:pt x="0" y="0"/>
                  </a:lnTo>
                  <a:lnTo>
                    <a:pt x="15" y="45"/>
                  </a:lnTo>
                  <a:lnTo>
                    <a:pt x="10" y="48"/>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556" name="Freeform 66"/>
            <p:cNvSpPr>
              <a:spLocks/>
            </p:cNvSpPr>
            <p:nvPr/>
          </p:nvSpPr>
          <p:spPr bwMode="auto">
            <a:xfrm>
              <a:off x="1158" y="2917"/>
              <a:ext cx="47" cy="24"/>
            </a:xfrm>
            <a:custGeom>
              <a:avLst/>
              <a:gdLst>
                <a:gd name="T0" fmla="*/ 0 w 47"/>
                <a:gd name="T1" fmla="*/ 5 h 24"/>
                <a:gd name="T2" fmla="*/ 46 w 47"/>
                <a:gd name="T3" fmla="*/ 23 h 24"/>
                <a:gd name="T4" fmla="*/ 5 w 47"/>
                <a:gd name="T5" fmla="*/ 0 h 24"/>
                <a:gd name="T6" fmla="*/ 0 w 47"/>
                <a:gd name="T7" fmla="*/ 5 h 24"/>
                <a:gd name="T8" fmla="*/ 0 60000 65536"/>
                <a:gd name="T9" fmla="*/ 0 60000 65536"/>
                <a:gd name="T10" fmla="*/ 0 60000 65536"/>
                <a:gd name="T11" fmla="*/ 0 60000 65536"/>
                <a:gd name="T12" fmla="*/ 0 w 47"/>
                <a:gd name="T13" fmla="*/ 0 h 24"/>
                <a:gd name="T14" fmla="*/ 47 w 47"/>
                <a:gd name="T15" fmla="*/ 24 h 24"/>
              </a:gdLst>
              <a:ahLst/>
              <a:cxnLst>
                <a:cxn ang="T8">
                  <a:pos x="T0" y="T1"/>
                </a:cxn>
                <a:cxn ang="T9">
                  <a:pos x="T2" y="T3"/>
                </a:cxn>
                <a:cxn ang="T10">
                  <a:pos x="T4" y="T5"/>
                </a:cxn>
                <a:cxn ang="T11">
                  <a:pos x="T6" y="T7"/>
                </a:cxn>
              </a:cxnLst>
              <a:rect l="T12" t="T13" r="T14" b="T15"/>
              <a:pathLst>
                <a:path w="47" h="24">
                  <a:moveTo>
                    <a:pt x="0" y="5"/>
                  </a:moveTo>
                  <a:lnTo>
                    <a:pt x="46" y="23"/>
                  </a:lnTo>
                  <a:lnTo>
                    <a:pt x="5" y="0"/>
                  </a:lnTo>
                  <a:lnTo>
                    <a:pt x="0" y="5"/>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557" name="Freeform 67"/>
            <p:cNvSpPr>
              <a:spLocks/>
            </p:cNvSpPr>
            <p:nvPr/>
          </p:nvSpPr>
          <p:spPr bwMode="auto">
            <a:xfrm>
              <a:off x="1246" y="2970"/>
              <a:ext cx="16" cy="49"/>
            </a:xfrm>
            <a:custGeom>
              <a:avLst/>
              <a:gdLst>
                <a:gd name="T0" fmla="*/ 10 w 16"/>
                <a:gd name="T1" fmla="*/ 48 h 49"/>
                <a:gd name="T2" fmla="*/ 0 w 16"/>
                <a:gd name="T3" fmla="*/ 0 h 49"/>
                <a:gd name="T4" fmla="*/ 15 w 16"/>
                <a:gd name="T5" fmla="*/ 44 h 49"/>
                <a:gd name="T6" fmla="*/ 10 w 16"/>
                <a:gd name="T7" fmla="*/ 48 h 49"/>
                <a:gd name="T8" fmla="*/ 0 60000 65536"/>
                <a:gd name="T9" fmla="*/ 0 60000 65536"/>
                <a:gd name="T10" fmla="*/ 0 60000 65536"/>
                <a:gd name="T11" fmla="*/ 0 60000 65536"/>
                <a:gd name="T12" fmla="*/ 0 w 16"/>
                <a:gd name="T13" fmla="*/ 0 h 49"/>
                <a:gd name="T14" fmla="*/ 16 w 16"/>
                <a:gd name="T15" fmla="*/ 49 h 49"/>
              </a:gdLst>
              <a:ahLst/>
              <a:cxnLst>
                <a:cxn ang="T8">
                  <a:pos x="T0" y="T1"/>
                </a:cxn>
                <a:cxn ang="T9">
                  <a:pos x="T2" y="T3"/>
                </a:cxn>
                <a:cxn ang="T10">
                  <a:pos x="T4" y="T5"/>
                </a:cxn>
                <a:cxn ang="T11">
                  <a:pos x="T6" y="T7"/>
                </a:cxn>
              </a:cxnLst>
              <a:rect l="T12" t="T13" r="T14" b="T15"/>
              <a:pathLst>
                <a:path w="16" h="49">
                  <a:moveTo>
                    <a:pt x="10" y="48"/>
                  </a:moveTo>
                  <a:lnTo>
                    <a:pt x="0" y="0"/>
                  </a:lnTo>
                  <a:lnTo>
                    <a:pt x="15" y="44"/>
                  </a:lnTo>
                  <a:lnTo>
                    <a:pt x="10" y="48"/>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558" name="Freeform 68"/>
            <p:cNvSpPr>
              <a:spLocks/>
            </p:cNvSpPr>
            <p:nvPr/>
          </p:nvSpPr>
          <p:spPr bwMode="auto">
            <a:xfrm>
              <a:off x="1168" y="2909"/>
              <a:ext cx="47" cy="24"/>
            </a:xfrm>
            <a:custGeom>
              <a:avLst/>
              <a:gdLst>
                <a:gd name="T0" fmla="*/ 0 w 47"/>
                <a:gd name="T1" fmla="*/ 5 h 24"/>
                <a:gd name="T2" fmla="*/ 46 w 47"/>
                <a:gd name="T3" fmla="*/ 23 h 24"/>
                <a:gd name="T4" fmla="*/ 6 w 47"/>
                <a:gd name="T5" fmla="*/ 0 h 24"/>
                <a:gd name="T6" fmla="*/ 0 w 47"/>
                <a:gd name="T7" fmla="*/ 5 h 24"/>
                <a:gd name="T8" fmla="*/ 0 60000 65536"/>
                <a:gd name="T9" fmla="*/ 0 60000 65536"/>
                <a:gd name="T10" fmla="*/ 0 60000 65536"/>
                <a:gd name="T11" fmla="*/ 0 60000 65536"/>
                <a:gd name="T12" fmla="*/ 0 w 47"/>
                <a:gd name="T13" fmla="*/ 0 h 24"/>
                <a:gd name="T14" fmla="*/ 47 w 47"/>
                <a:gd name="T15" fmla="*/ 24 h 24"/>
              </a:gdLst>
              <a:ahLst/>
              <a:cxnLst>
                <a:cxn ang="T8">
                  <a:pos x="T0" y="T1"/>
                </a:cxn>
                <a:cxn ang="T9">
                  <a:pos x="T2" y="T3"/>
                </a:cxn>
                <a:cxn ang="T10">
                  <a:pos x="T4" y="T5"/>
                </a:cxn>
                <a:cxn ang="T11">
                  <a:pos x="T6" y="T7"/>
                </a:cxn>
              </a:cxnLst>
              <a:rect l="T12" t="T13" r="T14" b="T15"/>
              <a:pathLst>
                <a:path w="47" h="24">
                  <a:moveTo>
                    <a:pt x="0" y="5"/>
                  </a:moveTo>
                  <a:lnTo>
                    <a:pt x="46" y="23"/>
                  </a:lnTo>
                  <a:lnTo>
                    <a:pt x="6" y="0"/>
                  </a:lnTo>
                  <a:lnTo>
                    <a:pt x="0" y="5"/>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559" name="Freeform 69"/>
            <p:cNvSpPr>
              <a:spLocks/>
            </p:cNvSpPr>
            <p:nvPr/>
          </p:nvSpPr>
          <p:spPr bwMode="auto">
            <a:xfrm>
              <a:off x="1255" y="2962"/>
              <a:ext cx="17" cy="49"/>
            </a:xfrm>
            <a:custGeom>
              <a:avLst/>
              <a:gdLst>
                <a:gd name="T0" fmla="*/ 10 w 17"/>
                <a:gd name="T1" fmla="*/ 48 h 49"/>
                <a:gd name="T2" fmla="*/ 0 w 17"/>
                <a:gd name="T3" fmla="*/ 0 h 49"/>
                <a:gd name="T4" fmla="*/ 16 w 17"/>
                <a:gd name="T5" fmla="*/ 42 h 49"/>
                <a:gd name="T6" fmla="*/ 10 w 17"/>
                <a:gd name="T7" fmla="*/ 48 h 49"/>
                <a:gd name="T8" fmla="*/ 0 60000 65536"/>
                <a:gd name="T9" fmla="*/ 0 60000 65536"/>
                <a:gd name="T10" fmla="*/ 0 60000 65536"/>
                <a:gd name="T11" fmla="*/ 0 60000 65536"/>
                <a:gd name="T12" fmla="*/ 0 w 17"/>
                <a:gd name="T13" fmla="*/ 0 h 49"/>
                <a:gd name="T14" fmla="*/ 17 w 17"/>
                <a:gd name="T15" fmla="*/ 49 h 49"/>
              </a:gdLst>
              <a:ahLst/>
              <a:cxnLst>
                <a:cxn ang="T8">
                  <a:pos x="T0" y="T1"/>
                </a:cxn>
                <a:cxn ang="T9">
                  <a:pos x="T2" y="T3"/>
                </a:cxn>
                <a:cxn ang="T10">
                  <a:pos x="T4" y="T5"/>
                </a:cxn>
                <a:cxn ang="T11">
                  <a:pos x="T6" y="T7"/>
                </a:cxn>
              </a:cxnLst>
              <a:rect l="T12" t="T13" r="T14" b="T15"/>
              <a:pathLst>
                <a:path w="17" h="49">
                  <a:moveTo>
                    <a:pt x="10" y="48"/>
                  </a:moveTo>
                  <a:lnTo>
                    <a:pt x="0" y="0"/>
                  </a:lnTo>
                  <a:lnTo>
                    <a:pt x="16" y="42"/>
                  </a:lnTo>
                  <a:lnTo>
                    <a:pt x="10" y="48"/>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560" name="Freeform 70"/>
            <p:cNvSpPr>
              <a:spLocks/>
            </p:cNvSpPr>
            <p:nvPr/>
          </p:nvSpPr>
          <p:spPr bwMode="auto">
            <a:xfrm>
              <a:off x="1178" y="2901"/>
              <a:ext cx="47" cy="23"/>
            </a:xfrm>
            <a:custGeom>
              <a:avLst/>
              <a:gdLst>
                <a:gd name="T0" fmla="*/ 0 w 47"/>
                <a:gd name="T1" fmla="*/ 4 h 23"/>
                <a:gd name="T2" fmla="*/ 46 w 47"/>
                <a:gd name="T3" fmla="*/ 22 h 23"/>
                <a:gd name="T4" fmla="*/ 6 w 47"/>
                <a:gd name="T5" fmla="*/ 0 h 23"/>
                <a:gd name="T6" fmla="*/ 0 w 47"/>
                <a:gd name="T7" fmla="*/ 4 h 23"/>
                <a:gd name="T8" fmla="*/ 0 60000 65536"/>
                <a:gd name="T9" fmla="*/ 0 60000 65536"/>
                <a:gd name="T10" fmla="*/ 0 60000 65536"/>
                <a:gd name="T11" fmla="*/ 0 60000 65536"/>
                <a:gd name="T12" fmla="*/ 0 w 47"/>
                <a:gd name="T13" fmla="*/ 0 h 23"/>
                <a:gd name="T14" fmla="*/ 47 w 47"/>
                <a:gd name="T15" fmla="*/ 23 h 23"/>
              </a:gdLst>
              <a:ahLst/>
              <a:cxnLst>
                <a:cxn ang="T8">
                  <a:pos x="T0" y="T1"/>
                </a:cxn>
                <a:cxn ang="T9">
                  <a:pos x="T2" y="T3"/>
                </a:cxn>
                <a:cxn ang="T10">
                  <a:pos x="T4" y="T5"/>
                </a:cxn>
                <a:cxn ang="T11">
                  <a:pos x="T6" y="T7"/>
                </a:cxn>
              </a:cxnLst>
              <a:rect l="T12" t="T13" r="T14" b="T15"/>
              <a:pathLst>
                <a:path w="47" h="23">
                  <a:moveTo>
                    <a:pt x="0" y="4"/>
                  </a:moveTo>
                  <a:lnTo>
                    <a:pt x="46" y="22"/>
                  </a:lnTo>
                  <a:lnTo>
                    <a:pt x="6" y="0"/>
                  </a:lnTo>
                  <a:lnTo>
                    <a:pt x="0" y="4"/>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561" name="Freeform 71"/>
            <p:cNvSpPr>
              <a:spLocks/>
            </p:cNvSpPr>
            <p:nvPr/>
          </p:nvSpPr>
          <p:spPr bwMode="auto">
            <a:xfrm>
              <a:off x="1265" y="2953"/>
              <a:ext cx="17" cy="50"/>
            </a:xfrm>
            <a:custGeom>
              <a:avLst/>
              <a:gdLst>
                <a:gd name="T0" fmla="*/ 10 w 17"/>
                <a:gd name="T1" fmla="*/ 49 h 50"/>
                <a:gd name="T2" fmla="*/ 0 w 17"/>
                <a:gd name="T3" fmla="*/ 0 h 50"/>
                <a:gd name="T4" fmla="*/ 16 w 17"/>
                <a:gd name="T5" fmla="*/ 45 h 50"/>
                <a:gd name="T6" fmla="*/ 10 w 17"/>
                <a:gd name="T7" fmla="*/ 49 h 50"/>
                <a:gd name="T8" fmla="*/ 0 60000 65536"/>
                <a:gd name="T9" fmla="*/ 0 60000 65536"/>
                <a:gd name="T10" fmla="*/ 0 60000 65536"/>
                <a:gd name="T11" fmla="*/ 0 60000 65536"/>
                <a:gd name="T12" fmla="*/ 0 w 17"/>
                <a:gd name="T13" fmla="*/ 0 h 50"/>
                <a:gd name="T14" fmla="*/ 17 w 17"/>
                <a:gd name="T15" fmla="*/ 50 h 50"/>
              </a:gdLst>
              <a:ahLst/>
              <a:cxnLst>
                <a:cxn ang="T8">
                  <a:pos x="T0" y="T1"/>
                </a:cxn>
                <a:cxn ang="T9">
                  <a:pos x="T2" y="T3"/>
                </a:cxn>
                <a:cxn ang="T10">
                  <a:pos x="T4" y="T5"/>
                </a:cxn>
                <a:cxn ang="T11">
                  <a:pos x="T6" y="T7"/>
                </a:cxn>
              </a:cxnLst>
              <a:rect l="T12" t="T13" r="T14" b="T15"/>
              <a:pathLst>
                <a:path w="17" h="50">
                  <a:moveTo>
                    <a:pt x="10" y="49"/>
                  </a:moveTo>
                  <a:lnTo>
                    <a:pt x="0" y="0"/>
                  </a:lnTo>
                  <a:lnTo>
                    <a:pt x="16" y="45"/>
                  </a:lnTo>
                  <a:lnTo>
                    <a:pt x="10" y="49"/>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562" name="Freeform 72"/>
            <p:cNvSpPr>
              <a:spLocks/>
            </p:cNvSpPr>
            <p:nvPr/>
          </p:nvSpPr>
          <p:spPr bwMode="auto">
            <a:xfrm>
              <a:off x="1188" y="2893"/>
              <a:ext cx="46" cy="23"/>
            </a:xfrm>
            <a:custGeom>
              <a:avLst/>
              <a:gdLst>
                <a:gd name="T0" fmla="*/ 0 w 46"/>
                <a:gd name="T1" fmla="*/ 4 h 23"/>
                <a:gd name="T2" fmla="*/ 45 w 46"/>
                <a:gd name="T3" fmla="*/ 22 h 23"/>
                <a:gd name="T4" fmla="*/ 6 w 46"/>
                <a:gd name="T5" fmla="*/ 0 h 23"/>
                <a:gd name="T6" fmla="*/ 0 w 46"/>
                <a:gd name="T7" fmla="*/ 4 h 23"/>
                <a:gd name="T8" fmla="*/ 0 60000 65536"/>
                <a:gd name="T9" fmla="*/ 0 60000 65536"/>
                <a:gd name="T10" fmla="*/ 0 60000 65536"/>
                <a:gd name="T11" fmla="*/ 0 60000 65536"/>
                <a:gd name="T12" fmla="*/ 0 w 46"/>
                <a:gd name="T13" fmla="*/ 0 h 23"/>
                <a:gd name="T14" fmla="*/ 46 w 46"/>
                <a:gd name="T15" fmla="*/ 23 h 23"/>
              </a:gdLst>
              <a:ahLst/>
              <a:cxnLst>
                <a:cxn ang="T8">
                  <a:pos x="T0" y="T1"/>
                </a:cxn>
                <a:cxn ang="T9">
                  <a:pos x="T2" y="T3"/>
                </a:cxn>
                <a:cxn ang="T10">
                  <a:pos x="T4" y="T5"/>
                </a:cxn>
                <a:cxn ang="T11">
                  <a:pos x="T6" y="T7"/>
                </a:cxn>
              </a:cxnLst>
              <a:rect l="T12" t="T13" r="T14" b="T15"/>
              <a:pathLst>
                <a:path w="46" h="23">
                  <a:moveTo>
                    <a:pt x="0" y="4"/>
                  </a:moveTo>
                  <a:lnTo>
                    <a:pt x="45" y="22"/>
                  </a:lnTo>
                  <a:lnTo>
                    <a:pt x="6" y="0"/>
                  </a:lnTo>
                  <a:lnTo>
                    <a:pt x="0" y="4"/>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563" name="Freeform 73"/>
            <p:cNvSpPr>
              <a:spLocks/>
            </p:cNvSpPr>
            <p:nvPr/>
          </p:nvSpPr>
          <p:spPr bwMode="auto">
            <a:xfrm>
              <a:off x="1275" y="2945"/>
              <a:ext cx="16" cy="50"/>
            </a:xfrm>
            <a:custGeom>
              <a:avLst/>
              <a:gdLst>
                <a:gd name="T0" fmla="*/ 10 w 16"/>
                <a:gd name="T1" fmla="*/ 49 h 50"/>
                <a:gd name="T2" fmla="*/ 0 w 16"/>
                <a:gd name="T3" fmla="*/ 0 h 50"/>
                <a:gd name="T4" fmla="*/ 15 w 16"/>
                <a:gd name="T5" fmla="*/ 43 h 50"/>
                <a:gd name="T6" fmla="*/ 10 w 16"/>
                <a:gd name="T7" fmla="*/ 49 h 50"/>
                <a:gd name="T8" fmla="*/ 0 60000 65536"/>
                <a:gd name="T9" fmla="*/ 0 60000 65536"/>
                <a:gd name="T10" fmla="*/ 0 60000 65536"/>
                <a:gd name="T11" fmla="*/ 0 60000 65536"/>
                <a:gd name="T12" fmla="*/ 0 w 16"/>
                <a:gd name="T13" fmla="*/ 0 h 50"/>
                <a:gd name="T14" fmla="*/ 16 w 16"/>
                <a:gd name="T15" fmla="*/ 50 h 50"/>
              </a:gdLst>
              <a:ahLst/>
              <a:cxnLst>
                <a:cxn ang="T8">
                  <a:pos x="T0" y="T1"/>
                </a:cxn>
                <a:cxn ang="T9">
                  <a:pos x="T2" y="T3"/>
                </a:cxn>
                <a:cxn ang="T10">
                  <a:pos x="T4" y="T5"/>
                </a:cxn>
                <a:cxn ang="T11">
                  <a:pos x="T6" y="T7"/>
                </a:cxn>
              </a:cxnLst>
              <a:rect l="T12" t="T13" r="T14" b="T15"/>
              <a:pathLst>
                <a:path w="16" h="50">
                  <a:moveTo>
                    <a:pt x="10" y="49"/>
                  </a:moveTo>
                  <a:lnTo>
                    <a:pt x="0" y="0"/>
                  </a:lnTo>
                  <a:lnTo>
                    <a:pt x="15" y="43"/>
                  </a:lnTo>
                  <a:lnTo>
                    <a:pt x="10" y="49"/>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564" name="Freeform 74"/>
            <p:cNvSpPr>
              <a:spLocks/>
            </p:cNvSpPr>
            <p:nvPr/>
          </p:nvSpPr>
          <p:spPr bwMode="auto">
            <a:xfrm>
              <a:off x="1196" y="2884"/>
              <a:ext cx="48" cy="24"/>
            </a:xfrm>
            <a:custGeom>
              <a:avLst/>
              <a:gdLst>
                <a:gd name="T0" fmla="*/ 0 w 48"/>
                <a:gd name="T1" fmla="*/ 5 h 24"/>
                <a:gd name="T2" fmla="*/ 47 w 48"/>
                <a:gd name="T3" fmla="*/ 23 h 24"/>
                <a:gd name="T4" fmla="*/ 8 w 48"/>
                <a:gd name="T5" fmla="*/ 0 h 24"/>
                <a:gd name="T6" fmla="*/ 0 w 48"/>
                <a:gd name="T7" fmla="*/ 5 h 24"/>
                <a:gd name="T8" fmla="*/ 0 60000 65536"/>
                <a:gd name="T9" fmla="*/ 0 60000 65536"/>
                <a:gd name="T10" fmla="*/ 0 60000 65536"/>
                <a:gd name="T11" fmla="*/ 0 60000 65536"/>
                <a:gd name="T12" fmla="*/ 0 w 48"/>
                <a:gd name="T13" fmla="*/ 0 h 24"/>
                <a:gd name="T14" fmla="*/ 48 w 48"/>
                <a:gd name="T15" fmla="*/ 24 h 24"/>
              </a:gdLst>
              <a:ahLst/>
              <a:cxnLst>
                <a:cxn ang="T8">
                  <a:pos x="T0" y="T1"/>
                </a:cxn>
                <a:cxn ang="T9">
                  <a:pos x="T2" y="T3"/>
                </a:cxn>
                <a:cxn ang="T10">
                  <a:pos x="T4" y="T5"/>
                </a:cxn>
                <a:cxn ang="T11">
                  <a:pos x="T6" y="T7"/>
                </a:cxn>
              </a:cxnLst>
              <a:rect l="T12" t="T13" r="T14" b="T15"/>
              <a:pathLst>
                <a:path w="48" h="24">
                  <a:moveTo>
                    <a:pt x="0" y="5"/>
                  </a:moveTo>
                  <a:lnTo>
                    <a:pt x="47" y="23"/>
                  </a:lnTo>
                  <a:lnTo>
                    <a:pt x="8" y="0"/>
                  </a:lnTo>
                  <a:lnTo>
                    <a:pt x="0" y="5"/>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565" name="Freeform 75"/>
            <p:cNvSpPr>
              <a:spLocks/>
            </p:cNvSpPr>
            <p:nvPr/>
          </p:nvSpPr>
          <p:spPr bwMode="auto">
            <a:xfrm>
              <a:off x="1285" y="2937"/>
              <a:ext cx="16" cy="50"/>
            </a:xfrm>
            <a:custGeom>
              <a:avLst/>
              <a:gdLst>
                <a:gd name="T0" fmla="*/ 10 w 16"/>
                <a:gd name="T1" fmla="*/ 49 h 50"/>
                <a:gd name="T2" fmla="*/ 0 w 16"/>
                <a:gd name="T3" fmla="*/ 0 h 50"/>
                <a:gd name="T4" fmla="*/ 15 w 16"/>
                <a:gd name="T5" fmla="*/ 43 h 50"/>
                <a:gd name="T6" fmla="*/ 10 w 16"/>
                <a:gd name="T7" fmla="*/ 49 h 50"/>
                <a:gd name="T8" fmla="*/ 0 60000 65536"/>
                <a:gd name="T9" fmla="*/ 0 60000 65536"/>
                <a:gd name="T10" fmla="*/ 0 60000 65536"/>
                <a:gd name="T11" fmla="*/ 0 60000 65536"/>
                <a:gd name="T12" fmla="*/ 0 w 16"/>
                <a:gd name="T13" fmla="*/ 0 h 50"/>
                <a:gd name="T14" fmla="*/ 16 w 16"/>
                <a:gd name="T15" fmla="*/ 50 h 50"/>
              </a:gdLst>
              <a:ahLst/>
              <a:cxnLst>
                <a:cxn ang="T8">
                  <a:pos x="T0" y="T1"/>
                </a:cxn>
                <a:cxn ang="T9">
                  <a:pos x="T2" y="T3"/>
                </a:cxn>
                <a:cxn ang="T10">
                  <a:pos x="T4" y="T5"/>
                </a:cxn>
                <a:cxn ang="T11">
                  <a:pos x="T6" y="T7"/>
                </a:cxn>
              </a:cxnLst>
              <a:rect l="T12" t="T13" r="T14" b="T15"/>
              <a:pathLst>
                <a:path w="16" h="50">
                  <a:moveTo>
                    <a:pt x="10" y="49"/>
                  </a:moveTo>
                  <a:lnTo>
                    <a:pt x="0" y="0"/>
                  </a:lnTo>
                  <a:lnTo>
                    <a:pt x="15" y="43"/>
                  </a:lnTo>
                  <a:lnTo>
                    <a:pt x="10" y="49"/>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566" name="Freeform 76"/>
            <p:cNvSpPr>
              <a:spLocks/>
            </p:cNvSpPr>
            <p:nvPr/>
          </p:nvSpPr>
          <p:spPr bwMode="auto">
            <a:xfrm>
              <a:off x="1206" y="2876"/>
              <a:ext cx="48" cy="24"/>
            </a:xfrm>
            <a:custGeom>
              <a:avLst/>
              <a:gdLst>
                <a:gd name="T0" fmla="*/ 0 w 48"/>
                <a:gd name="T1" fmla="*/ 5 h 24"/>
                <a:gd name="T2" fmla="*/ 47 w 48"/>
                <a:gd name="T3" fmla="*/ 23 h 24"/>
                <a:gd name="T4" fmla="*/ 8 w 48"/>
                <a:gd name="T5" fmla="*/ 0 h 24"/>
                <a:gd name="T6" fmla="*/ 0 w 48"/>
                <a:gd name="T7" fmla="*/ 5 h 24"/>
                <a:gd name="T8" fmla="*/ 0 60000 65536"/>
                <a:gd name="T9" fmla="*/ 0 60000 65536"/>
                <a:gd name="T10" fmla="*/ 0 60000 65536"/>
                <a:gd name="T11" fmla="*/ 0 60000 65536"/>
                <a:gd name="T12" fmla="*/ 0 w 48"/>
                <a:gd name="T13" fmla="*/ 0 h 24"/>
                <a:gd name="T14" fmla="*/ 48 w 48"/>
                <a:gd name="T15" fmla="*/ 24 h 24"/>
              </a:gdLst>
              <a:ahLst/>
              <a:cxnLst>
                <a:cxn ang="T8">
                  <a:pos x="T0" y="T1"/>
                </a:cxn>
                <a:cxn ang="T9">
                  <a:pos x="T2" y="T3"/>
                </a:cxn>
                <a:cxn ang="T10">
                  <a:pos x="T4" y="T5"/>
                </a:cxn>
                <a:cxn ang="T11">
                  <a:pos x="T6" y="T7"/>
                </a:cxn>
              </a:cxnLst>
              <a:rect l="T12" t="T13" r="T14" b="T15"/>
              <a:pathLst>
                <a:path w="48" h="24">
                  <a:moveTo>
                    <a:pt x="0" y="5"/>
                  </a:moveTo>
                  <a:lnTo>
                    <a:pt x="47" y="23"/>
                  </a:lnTo>
                  <a:lnTo>
                    <a:pt x="8" y="0"/>
                  </a:lnTo>
                  <a:lnTo>
                    <a:pt x="0" y="5"/>
                  </a:lnTo>
                </a:path>
              </a:pathLst>
            </a:custGeom>
            <a:solidFill>
              <a:srgbClr val="FFFFFF"/>
            </a:solidFill>
            <a:ln w="12700" cap="rnd" cmpd="sng">
              <a:noFill/>
              <a:prstDash val="solid"/>
              <a:round/>
              <a:headEnd type="none" w="med" len="med"/>
              <a:tailEnd type="none" w="med" len="med"/>
            </a:ln>
          </p:spPr>
          <p:txBody>
            <a:bodyPr/>
            <a:lstStyle/>
            <a:p>
              <a:endParaRPr lang="tr-TR"/>
            </a:p>
          </p:txBody>
        </p:sp>
      </p:grpSp>
      <p:grpSp>
        <p:nvGrpSpPr>
          <p:cNvPr id="4" name="Group 77"/>
          <p:cNvGrpSpPr>
            <a:grpSpLocks/>
          </p:cNvGrpSpPr>
          <p:nvPr/>
        </p:nvGrpSpPr>
        <p:grpSpPr bwMode="auto">
          <a:xfrm>
            <a:off x="1703388" y="5189538"/>
            <a:ext cx="546100" cy="569912"/>
            <a:chOff x="1073" y="3269"/>
            <a:chExt cx="344" cy="359"/>
          </a:xfrm>
        </p:grpSpPr>
        <p:sp>
          <p:nvSpPr>
            <p:cNvPr id="18465" name="Freeform 78"/>
            <p:cNvSpPr>
              <a:spLocks/>
            </p:cNvSpPr>
            <p:nvPr/>
          </p:nvSpPr>
          <p:spPr bwMode="auto">
            <a:xfrm>
              <a:off x="1192" y="3335"/>
              <a:ext cx="155" cy="163"/>
            </a:xfrm>
            <a:custGeom>
              <a:avLst/>
              <a:gdLst>
                <a:gd name="T0" fmla="*/ 21 w 155"/>
                <a:gd name="T1" fmla="*/ 162 h 163"/>
                <a:gd name="T2" fmla="*/ 0 w 155"/>
                <a:gd name="T3" fmla="*/ 145 h 163"/>
                <a:gd name="T4" fmla="*/ 137 w 155"/>
                <a:gd name="T5" fmla="*/ 0 h 163"/>
                <a:gd name="T6" fmla="*/ 154 w 155"/>
                <a:gd name="T7" fmla="*/ 18 h 163"/>
                <a:gd name="T8" fmla="*/ 21 w 155"/>
                <a:gd name="T9" fmla="*/ 162 h 163"/>
                <a:gd name="T10" fmla="*/ 0 60000 65536"/>
                <a:gd name="T11" fmla="*/ 0 60000 65536"/>
                <a:gd name="T12" fmla="*/ 0 60000 65536"/>
                <a:gd name="T13" fmla="*/ 0 60000 65536"/>
                <a:gd name="T14" fmla="*/ 0 60000 65536"/>
                <a:gd name="T15" fmla="*/ 0 w 155"/>
                <a:gd name="T16" fmla="*/ 0 h 163"/>
                <a:gd name="T17" fmla="*/ 155 w 155"/>
                <a:gd name="T18" fmla="*/ 163 h 163"/>
              </a:gdLst>
              <a:ahLst/>
              <a:cxnLst>
                <a:cxn ang="T10">
                  <a:pos x="T0" y="T1"/>
                </a:cxn>
                <a:cxn ang="T11">
                  <a:pos x="T2" y="T3"/>
                </a:cxn>
                <a:cxn ang="T12">
                  <a:pos x="T4" y="T5"/>
                </a:cxn>
                <a:cxn ang="T13">
                  <a:pos x="T6" y="T7"/>
                </a:cxn>
                <a:cxn ang="T14">
                  <a:pos x="T8" y="T9"/>
                </a:cxn>
              </a:cxnLst>
              <a:rect l="T15" t="T16" r="T17" b="T18"/>
              <a:pathLst>
                <a:path w="155" h="163">
                  <a:moveTo>
                    <a:pt x="21" y="162"/>
                  </a:moveTo>
                  <a:lnTo>
                    <a:pt x="0" y="145"/>
                  </a:lnTo>
                  <a:lnTo>
                    <a:pt x="137" y="0"/>
                  </a:lnTo>
                  <a:lnTo>
                    <a:pt x="154" y="18"/>
                  </a:lnTo>
                  <a:lnTo>
                    <a:pt x="21" y="162"/>
                  </a:lnTo>
                </a:path>
              </a:pathLst>
            </a:custGeom>
            <a:solidFill>
              <a:srgbClr val="B2B7B9"/>
            </a:solidFill>
            <a:ln w="12700" cap="rnd" cmpd="sng">
              <a:noFill/>
              <a:prstDash val="solid"/>
              <a:round/>
              <a:headEnd type="none" w="med" len="med"/>
              <a:tailEnd type="none" w="med" len="med"/>
            </a:ln>
          </p:spPr>
          <p:txBody>
            <a:bodyPr/>
            <a:lstStyle/>
            <a:p>
              <a:endParaRPr lang="tr-TR"/>
            </a:p>
          </p:txBody>
        </p:sp>
        <p:sp>
          <p:nvSpPr>
            <p:cNvPr id="18466" name="Freeform 79"/>
            <p:cNvSpPr>
              <a:spLocks/>
            </p:cNvSpPr>
            <p:nvPr/>
          </p:nvSpPr>
          <p:spPr bwMode="auto">
            <a:xfrm>
              <a:off x="1189" y="3483"/>
              <a:ext cx="21" cy="19"/>
            </a:xfrm>
            <a:custGeom>
              <a:avLst/>
              <a:gdLst>
                <a:gd name="T0" fmla="*/ 1 w 21"/>
                <a:gd name="T1" fmla="*/ 0 h 19"/>
                <a:gd name="T2" fmla="*/ 1 w 21"/>
                <a:gd name="T3" fmla="*/ 2 h 19"/>
                <a:gd name="T4" fmla="*/ 18 w 21"/>
                <a:gd name="T5" fmla="*/ 18 h 19"/>
                <a:gd name="T6" fmla="*/ 20 w 21"/>
                <a:gd name="T7" fmla="*/ 15 h 19"/>
                <a:gd name="T8" fmla="*/ 4 w 21"/>
                <a:gd name="T9" fmla="*/ 1 h 19"/>
                <a:gd name="T10" fmla="*/ 4 w 21"/>
                <a:gd name="T11" fmla="*/ 3 h 19"/>
                <a:gd name="T12" fmla="*/ 4 w 21"/>
                <a:gd name="T13" fmla="*/ 1 h 19"/>
                <a:gd name="T14" fmla="*/ 3 w 21"/>
                <a:gd name="T15" fmla="*/ 0 h 19"/>
                <a:gd name="T16" fmla="*/ 1 w 21"/>
                <a:gd name="T17" fmla="*/ 0 h 19"/>
                <a:gd name="T18" fmla="*/ 0 w 21"/>
                <a:gd name="T19" fmla="*/ 2 h 19"/>
                <a:gd name="T20" fmla="*/ 1 w 21"/>
                <a:gd name="T21" fmla="*/ 2 h 19"/>
                <a:gd name="T22" fmla="*/ 1 w 21"/>
                <a:gd name="T23" fmla="*/ 0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9"/>
                <a:gd name="T38" fmla="*/ 21 w 21"/>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9">
                  <a:moveTo>
                    <a:pt x="1" y="0"/>
                  </a:moveTo>
                  <a:lnTo>
                    <a:pt x="1" y="2"/>
                  </a:lnTo>
                  <a:lnTo>
                    <a:pt x="18" y="18"/>
                  </a:lnTo>
                  <a:lnTo>
                    <a:pt x="20" y="15"/>
                  </a:lnTo>
                  <a:lnTo>
                    <a:pt x="4" y="1"/>
                  </a:lnTo>
                  <a:lnTo>
                    <a:pt x="4" y="3"/>
                  </a:lnTo>
                  <a:lnTo>
                    <a:pt x="4" y="1"/>
                  </a:lnTo>
                  <a:lnTo>
                    <a:pt x="3" y="0"/>
                  </a:lnTo>
                  <a:lnTo>
                    <a:pt x="1" y="0"/>
                  </a:lnTo>
                  <a:lnTo>
                    <a:pt x="0" y="2"/>
                  </a:lnTo>
                  <a:lnTo>
                    <a:pt x="1" y="2"/>
                  </a:lnTo>
                  <a:lnTo>
                    <a:pt x="1" y="0"/>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67" name="Freeform 80"/>
            <p:cNvSpPr>
              <a:spLocks/>
            </p:cNvSpPr>
            <p:nvPr/>
          </p:nvSpPr>
          <p:spPr bwMode="auto">
            <a:xfrm>
              <a:off x="1189" y="3333"/>
              <a:ext cx="141" cy="149"/>
            </a:xfrm>
            <a:custGeom>
              <a:avLst/>
              <a:gdLst>
                <a:gd name="T0" fmla="*/ 140 w 141"/>
                <a:gd name="T1" fmla="*/ 1 h 149"/>
                <a:gd name="T2" fmla="*/ 135 w 141"/>
                <a:gd name="T3" fmla="*/ 0 h 149"/>
                <a:gd name="T4" fmla="*/ 0 w 141"/>
                <a:gd name="T5" fmla="*/ 143 h 149"/>
                <a:gd name="T6" fmla="*/ 5 w 141"/>
                <a:gd name="T7" fmla="*/ 148 h 149"/>
                <a:gd name="T8" fmla="*/ 140 w 141"/>
                <a:gd name="T9" fmla="*/ 4 h 149"/>
                <a:gd name="T10" fmla="*/ 135 w 141"/>
                <a:gd name="T11" fmla="*/ 4 h 149"/>
                <a:gd name="T12" fmla="*/ 140 w 141"/>
                <a:gd name="T13" fmla="*/ 4 h 149"/>
                <a:gd name="T14" fmla="*/ 140 w 141"/>
                <a:gd name="T15" fmla="*/ 2 h 149"/>
                <a:gd name="T16" fmla="*/ 140 w 141"/>
                <a:gd name="T17" fmla="*/ 1 h 149"/>
                <a:gd name="T18" fmla="*/ 139 w 141"/>
                <a:gd name="T19" fmla="*/ 0 h 149"/>
                <a:gd name="T20" fmla="*/ 137 w 141"/>
                <a:gd name="T21" fmla="*/ 1 h 149"/>
                <a:gd name="T22" fmla="*/ 135 w 141"/>
                <a:gd name="T23" fmla="*/ 0 h 149"/>
                <a:gd name="T24" fmla="*/ 140 w 141"/>
                <a:gd name="T25" fmla="*/ 1 h 1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1"/>
                <a:gd name="T40" fmla="*/ 0 h 149"/>
                <a:gd name="T41" fmla="*/ 141 w 141"/>
                <a:gd name="T42" fmla="*/ 149 h 1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1" h="149">
                  <a:moveTo>
                    <a:pt x="140" y="1"/>
                  </a:moveTo>
                  <a:lnTo>
                    <a:pt x="135" y="0"/>
                  </a:lnTo>
                  <a:lnTo>
                    <a:pt x="0" y="143"/>
                  </a:lnTo>
                  <a:lnTo>
                    <a:pt x="5" y="148"/>
                  </a:lnTo>
                  <a:lnTo>
                    <a:pt x="140" y="4"/>
                  </a:lnTo>
                  <a:lnTo>
                    <a:pt x="135" y="4"/>
                  </a:lnTo>
                  <a:lnTo>
                    <a:pt x="140" y="4"/>
                  </a:lnTo>
                  <a:lnTo>
                    <a:pt x="140" y="2"/>
                  </a:lnTo>
                  <a:lnTo>
                    <a:pt x="140" y="1"/>
                  </a:lnTo>
                  <a:lnTo>
                    <a:pt x="139" y="0"/>
                  </a:lnTo>
                  <a:lnTo>
                    <a:pt x="137" y="1"/>
                  </a:lnTo>
                  <a:lnTo>
                    <a:pt x="135" y="0"/>
                  </a:lnTo>
                  <a:lnTo>
                    <a:pt x="140" y="1"/>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68" name="Freeform 81"/>
            <p:cNvSpPr>
              <a:spLocks/>
            </p:cNvSpPr>
            <p:nvPr/>
          </p:nvSpPr>
          <p:spPr bwMode="auto">
            <a:xfrm>
              <a:off x="1330" y="3333"/>
              <a:ext cx="21" cy="19"/>
            </a:xfrm>
            <a:custGeom>
              <a:avLst/>
              <a:gdLst>
                <a:gd name="T0" fmla="*/ 17 w 21"/>
                <a:gd name="T1" fmla="*/ 17 h 19"/>
                <a:gd name="T2" fmla="*/ 17 w 21"/>
                <a:gd name="T3" fmla="*/ 14 h 19"/>
                <a:gd name="T4" fmla="*/ 3 w 21"/>
                <a:gd name="T5" fmla="*/ 0 h 19"/>
                <a:gd name="T6" fmla="*/ 0 w 21"/>
                <a:gd name="T7" fmla="*/ 3 h 19"/>
                <a:gd name="T8" fmla="*/ 15 w 21"/>
                <a:gd name="T9" fmla="*/ 17 h 19"/>
                <a:gd name="T10" fmla="*/ 15 w 21"/>
                <a:gd name="T11" fmla="*/ 14 h 19"/>
                <a:gd name="T12" fmla="*/ 15 w 21"/>
                <a:gd name="T13" fmla="*/ 17 h 19"/>
                <a:gd name="T14" fmla="*/ 17 w 21"/>
                <a:gd name="T15" fmla="*/ 17 h 19"/>
                <a:gd name="T16" fmla="*/ 17 w 21"/>
                <a:gd name="T17" fmla="*/ 17 h 19"/>
                <a:gd name="T18" fmla="*/ 20 w 21"/>
                <a:gd name="T19" fmla="*/ 18 h 19"/>
                <a:gd name="T20" fmla="*/ 19 w 21"/>
                <a:gd name="T21" fmla="*/ 16 h 19"/>
                <a:gd name="T22" fmla="*/ 20 w 21"/>
                <a:gd name="T23" fmla="*/ 14 h 19"/>
                <a:gd name="T24" fmla="*/ 17 w 21"/>
                <a:gd name="T25" fmla="*/ 14 h 19"/>
                <a:gd name="T26" fmla="*/ 17 w 21"/>
                <a:gd name="T27" fmla="*/ 17 h 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9"/>
                <a:gd name="T44" fmla="*/ 21 w 21"/>
                <a:gd name="T45" fmla="*/ 19 h 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9">
                  <a:moveTo>
                    <a:pt x="17" y="17"/>
                  </a:moveTo>
                  <a:lnTo>
                    <a:pt x="17" y="14"/>
                  </a:lnTo>
                  <a:lnTo>
                    <a:pt x="3" y="0"/>
                  </a:lnTo>
                  <a:lnTo>
                    <a:pt x="0" y="3"/>
                  </a:lnTo>
                  <a:lnTo>
                    <a:pt x="15" y="17"/>
                  </a:lnTo>
                  <a:lnTo>
                    <a:pt x="15" y="14"/>
                  </a:lnTo>
                  <a:lnTo>
                    <a:pt x="15" y="17"/>
                  </a:lnTo>
                  <a:lnTo>
                    <a:pt x="17" y="17"/>
                  </a:lnTo>
                  <a:lnTo>
                    <a:pt x="20" y="18"/>
                  </a:lnTo>
                  <a:lnTo>
                    <a:pt x="19" y="16"/>
                  </a:lnTo>
                  <a:lnTo>
                    <a:pt x="20" y="14"/>
                  </a:lnTo>
                  <a:lnTo>
                    <a:pt x="17" y="14"/>
                  </a:lnTo>
                  <a:lnTo>
                    <a:pt x="17" y="17"/>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69" name="Freeform 82"/>
            <p:cNvSpPr>
              <a:spLocks/>
            </p:cNvSpPr>
            <p:nvPr/>
          </p:nvSpPr>
          <p:spPr bwMode="auto">
            <a:xfrm>
              <a:off x="1211" y="3352"/>
              <a:ext cx="138" cy="149"/>
            </a:xfrm>
            <a:custGeom>
              <a:avLst/>
              <a:gdLst>
                <a:gd name="T0" fmla="*/ 0 w 138"/>
                <a:gd name="T1" fmla="*/ 148 h 149"/>
                <a:gd name="T2" fmla="*/ 4 w 138"/>
                <a:gd name="T3" fmla="*/ 148 h 149"/>
                <a:gd name="T4" fmla="*/ 137 w 138"/>
                <a:gd name="T5" fmla="*/ 4 h 149"/>
                <a:gd name="T6" fmla="*/ 133 w 138"/>
                <a:gd name="T7" fmla="*/ 0 h 149"/>
                <a:gd name="T8" fmla="*/ 0 w 138"/>
                <a:gd name="T9" fmla="*/ 144 h 149"/>
                <a:gd name="T10" fmla="*/ 4 w 138"/>
                <a:gd name="T11" fmla="*/ 143 h 149"/>
                <a:gd name="T12" fmla="*/ 0 w 138"/>
                <a:gd name="T13" fmla="*/ 144 h 149"/>
                <a:gd name="T14" fmla="*/ 1 w 138"/>
                <a:gd name="T15" fmla="*/ 146 h 149"/>
                <a:gd name="T16" fmla="*/ 0 w 138"/>
                <a:gd name="T17" fmla="*/ 148 h 149"/>
                <a:gd name="T18" fmla="*/ 2 w 138"/>
                <a:gd name="T19" fmla="*/ 147 h 149"/>
                <a:gd name="T20" fmla="*/ 4 w 138"/>
                <a:gd name="T21" fmla="*/ 148 h 149"/>
                <a:gd name="T22" fmla="*/ 0 w 138"/>
                <a:gd name="T23" fmla="*/ 148 h 1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149"/>
                <a:gd name="T38" fmla="*/ 138 w 138"/>
                <a:gd name="T39" fmla="*/ 149 h 1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149">
                  <a:moveTo>
                    <a:pt x="0" y="148"/>
                  </a:moveTo>
                  <a:lnTo>
                    <a:pt x="4" y="148"/>
                  </a:lnTo>
                  <a:lnTo>
                    <a:pt x="137" y="4"/>
                  </a:lnTo>
                  <a:lnTo>
                    <a:pt x="133" y="0"/>
                  </a:lnTo>
                  <a:lnTo>
                    <a:pt x="0" y="144"/>
                  </a:lnTo>
                  <a:lnTo>
                    <a:pt x="4" y="143"/>
                  </a:lnTo>
                  <a:lnTo>
                    <a:pt x="0" y="144"/>
                  </a:lnTo>
                  <a:lnTo>
                    <a:pt x="1" y="146"/>
                  </a:lnTo>
                  <a:lnTo>
                    <a:pt x="0" y="148"/>
                  </a:lnTo>
                  <a:lnTo>
                    <a:pt x="2" y="147"/>
                  </a:lnTo>
                  <a:lnTo>
                    <a:pt x="4" y="148"/>
                  </a:lnTo>
                  <a:lnTo>
                    <a:pt x="0" y="148"/>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70" name="Freeform 83"/>
            <p:cNvSpPr>
              <a:spLocks/>
            </p:cNvSpPr>
            <p:nvPr/>
          </p:nvSpPr>
          <p:spPr bwMode="auto">
            <a:xfrm>
              <a:off x="1197" y="3344"/>
              <a:ext cx="140" cy="147"/>
            </a:xfrm>
            <a:custGeom>
              <a:avLst/>
              <a:gdLst>
                <a:gd name="T0" fmla="*/ 7 w 140"/>
                <a:gd name="T1" fmla="*/ 146 h 147"/>
                <a:gd name="T2" fmla="*/ 1 w 140"/>
                <a:gd name="T3" fmla="*/ 140 h 147"/>
                <a:gd name="T4" fmla="*/ 0 w 140"/>
                <a:gd name="T5" fmla="*/ 139 h 147"/>
                <a:gd name="T6" fmla="*/ 2 w 140"/>
                <a:gd name="T7" fmla="*/ 136 h 147"/>
                <a:gd name="T8" fmla="*/ 3 w 140"/>
                <a:gd name="T9" fmla="*/ 134 h 147"/>
                <a:gd name="T10" fmla="*/ 126 w 140"/>
                <a:gd name="T11" fmla="*/ 3 h 147"/>
                <a:gd name="T12" fmla="*/ 127 w 140"/>
                <a:gd name="T13" fmla="*/ 0 h 147"/>
                <a:gd name="T14" fmla="*/ 130 w 140"/>
                <a:gd name="T15" fmla="*/ 1 h 147"/>
                <a:gd name="T16" fmla="*/ 131 w 140"/>
                <a:gd name="T17" fmla="*/ 0 h 147"/>
                <a:gd name="T18" fmla="*/ 132 w 140"/>
                <a:gd name="T19" fmla="*/ 1 h 147"/>
                <a:gd name="T20" fmla="*/ 139 w 140"/>
                <a:gd name="T21" fmla="*/ 5 h 147"/>
                <a:gd name="T22" fmla="*/ 138 w 140"/>
                <a:gd name="T23" fmla="*/ 7 h 147"/>
                <a:gd name="T24" fmla="*/ 137 w 140"/>
                <a:gd name="T25" fmla="*/ 9 h 147"/>
                <a:gd name="T26" fmla="*/ 134 w 140"/>
                <a:gd name="T27" fmla="*/ 12 h 147"/>
                <a:gd name="T28" fmla="*/ 12 w 140"/>
                <a:gd name="T29" fmla="*/ 143 h 147"/>
                <a:gd name="T30" fmla="*/ 10 w 140"/>
                <a:gd name="T31" fmla="*/ 143 h 147"/>
                <a:gd name="T32" fmla="*/ 9 w 140"/>
                <a:gd name="T33" fmla="*/ 145 h 147"/>
                <a:gd name="T34" fmla="*/ 9 w 140"/>
                <a:gd name="T35" fmla="*/ 146 h 147"/>
                <a:gd name="T36" fmla="*/ 7 w 140"/>
                <a:gd name="T37" fmla="*/ 146 h 1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0"/>
                <a:gd name="T58" fmla="*/ 0 h 147"/>
                <a:gd name="T59" fmla="*/ 140 w 140"/>
                <a:gd name="T60" fmla="*/ 147 h 1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0" h="147">
                  <a:moveTo>
                    <a:pt x="7" y="146"/>
                  </a:moveTo>
                  <a:lnTo>
                    <a:pt x="1" y="140"/>
                  </a:lnTo>
                  <a:lnTo>
                    <a:pt x="0" y="139"/>
                  </a:lnTo>
                  <a:lnTo>
                    <a:pt x="2" y="136"/>
                  </a:lnTo>
                  <a:lnTo>
                    <a:pt x="3" y="134"/>
                  </a:lnTo>
                  <a:lnTo>
                    <a:pt x="126" y="3"/>
                  </a:lnTo>
                  <a:lnTo>
                    <a:pt x="127" y="0"/>
                  </a:lnTo>
                  <a:lnTo>
                    <a:pt x="130" y="1"/>
                  </a:lnTo>
                  <a:lnTo>
                    <a:pt x="131" y="0"/>
                  </a:lnTo>
                  <a:lnTo>
                    <a:pt x="132" y="1"/>
                  </a:lnTo>
                  <a:lnTo>
                    <a:pt x="139" y="5"/>
                  </a:lnTo>
                  <a:lnTo>
                    <a:pt x="138" y="7"/>
                  </a:lnTo>
                  <a:lnTo>
                    <a:pt x="137" y="9"/>
                  </a:lnTo>
                  <a:lnTo>
                    <a:pt x="134" y="12"/>
                  </a:lnTo>
                  <a:lnTo>
                    <a:pt x="12" y="143"/>
                  </a:lnTo>
                  <a:lnTo>
                    <a:pt x="10" y="143"/>
                  </a:lnTo>
                  <a:lnTo>
                    <a:pt x="9" y="145"/>
                  </a:lnTo>
                  <a:lnTo>
                    <a:pt x="9" y="146"/>
                  </a:lnTo>
                  <a:lnTo>
                    <a:pt x="7" y="146"/>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471" name="Freeform 84"/>
            <p:cNvSpPr>
              <a:spLocks/>
            </p:cNvSpPr>
            <p:nvPr/>
          </p:nvSpPr>
          <p:spPr bwMode="auto">
            <a:xfrm>
              <a:off x="1078" y="3457"/>
              <a:ext cx="162" cy="166"/>
            </a:xfrm>
            <a:custGeom>
              <a:avLst/>
              <a:gdLst>
                <a:gd name="T0" fmla="*/ 0 w 162"/>
                <a:gd name="T1" fmla="*/ 165 h 166"/>
                <a:gd name="T2" fmla="*/ 161 w 162"/>
                <a:gd name="T3" fmla="*/ 123 h 166"/>
                <a:gd name="T4" fmla="*/ 100 w 162"/>
                <a:gd name="T5" fmla="*/ 92 h 166"/>
                <a:gd name="T6" fmla="*/ 132 w 162"/>
                <a:gd name="T7" fmla="*/ 48 h 166"/>
                <a:gd name="T8" fmla="*/ 109 w 162"/>
                <a:gd name="T9" fmla="*/ 25 h 166"/>
                <a:gd name="T10" fmla="*/ 66 w 162"/>
                <a:gd name="T11" fmla="*/ 61 h 166"/>
                <a:gd name="T12" fmla="*/ 30 w 162"/>
                <a:gd name="T13" fmla="*/ 0 h 166"/>
                <a:gd name="T14" fmla="*/ 0 w 162"/>
                <a:gd name="T15" fmla="*/ 165 h 166"/>
                <a:gd name="T16" fmla="*/ 0 60000 65536"/>
                <a:gd name="T17" fmla="*/ 0 60000 65536"/>
                <a:gd name="T18" fmla="*/ 0 60000 65536"/>
                <a:gd name="T19" fmla="*/ 0 60000 65536"/>
                <a:gd name="T20" fmla="*/ 0 60000 65536"/>
                <a:gd name="T21" fmla="*/ 0 60000 65536"/>
                <a:gd name="T22" fmla="*/ 0 60000 65536"/>
                <a:gd name="T23" fmla="*/ 0 60000 65536"/>
                <a:gd name="T24" fmla="*/ 0 w 162"/>
                <a:gd name="T25" fmla="*/ 0 h 166"/>
                <a:gd name="T26" fmla="*/ 162 w 162"/>
                <a:gd name="T27" fmla="*/ 166 h 1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2" h="166">
                  <a:moveTo>
                    <a:pt x="0" y="165"/>
                  </a:moveTo>
                  <a:lnTo>
                    <a:pt x="161" y="123"/>
                  </a:lnTo>
                  <a:lnTo>
                    <a:pt x="100" y="92"/>
                  </a:lnTo>
                  <a:lnTo>
                    <a:pt x="132" y="48"/>
                  </a:lnTo>
                  <a:lnTo>
                    <a:pt x="109" y="25"/>
                  </a:lnTo>
                  <a:lnTo>
                    <a:pt x="66" y="61"/>
                  </a:lnTo>
                  <a:lnTo>
                    <a:pt x="30" y="0"/>
                  </a:lnTo>
                  <a:lnTo>
                    <a:pt x="0" y="165"/>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472" name="Freeform 85"/>
            <p:cNvSpPr>
              <a:spLocks/>
            </p:cNvSpPr>
            <p:nvPr/>
          </p:nvSpPr>
          <p:spPr bwMode="auto">
            <a:xfrm>
              <a:off x="1075" y="3581"/>
              <a:ext cx="171" cy="46"/>
            </a:xfrm>
            <a:custGeom>
              <a:avLst/>
              <a:gdLst>
                <a:gd name="T0" fmla="*/ 165 w 171"/>
                <a:gd name="T1" fmla="*/ 3 h 46"/>
                <a:gd name="T2" fmla="*/ 165 w 171"/>
                <a:gd name="T3" fmla="*/ 0 h 46"/>
                <a:gd name="T4" fmla="*/ 0 w 171"/>
                <a:gd name="T5" fmla="*/ 41 h 46"/>
                <a:gd name="T6" fmla="*/ 4 w 171"/>
                <a:gd name="T7" fmla="*/ 45 h 46"/>
                <a:gd name="T8" fmla="*/ 168 w 171"/>
                <a:gd name="T9" fmla="*/ 4 h 46"/>
                <a:gd name="T10" fmla="*/ 166 w 171"/>
                <a:gd name="T11" fmla="*/ 1 h 46"/>
                <a:gd name="T12" fmla="*/ 168 w 171"/>
                <a:gd name="T13" fmla="*/ 4 h 46"/>
                <a:gd name="T14" fmla="*/ 170 w 171"/>
                <a:gd name="T15" fmla="*/ 4 h 46"/>
                <a:gd name="T16" fmla="*/ 169 w 171"/>
                <a:gd name="T17" fmla="*/ 3 h 46"/>
                <a:gd name="T18" fmla="*/ 166 w 171"/>
                <a:gd name="T19" fmla="*/ 1 h 46"/>
                <a:gd name="T20" fmla="*/ 165 w 171"/>
                <a:gd name="T21" fmla="*/ 0 h 46"/>
                <a:gd name="T22" fmla="*/ 165 w 171"/>
                <a:gd name="T23" fmla="*/ 3 h 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1"/>
                <a:gd name="T37" fmla="*/ 0 h 46"/>
                <a:gd name="T38" fmla="*/ 171 w 171"/>
                <a:gd name="T39" fmla="*/ 46 h 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1" h="46">
                  <a:moveTo>
                    <a:pt x="165" y="3"/>
                  </a:moveTo>
                  <a:lnTo>
                    <a:pt x="165" y="0"/>
                  </a:lnTo>
                  <a:lnTo>
                    <a:pt x="0" y="41"/>
                  </a:lnTo>
                  <a:lnTo>
                    <a:pt x="4" y="45"/>
                  </a:lnTo>
                  <a:lnTo>
                    <a:pt x="168" y="4"/>
                  </a:lnTo>
                  <a:lnTo>
                    <a:pt x="166" y="1"/>
                  </a:lnTo>
                  <a:lnTo>
                    <a:pt x="168" y="4"/>
                  </a:lnTo>
                  <a:lnTo>
                    <a:pt x="170" y="4"/>
                  </a:lnTo>
                  <a:lnTo>
                    <a:pt x="169" y="3"/>
                  </a:lnTo>
                  <a:lnTo>
                    <a:pt x="166" y="1"/>
                  </a:lnTo>
                  <a:lnTo>
                    <a:pt x="165" y="0"/>
                  </a:lnTo>
                  <a:lnTo>
                    <a:pt x="165" y="3"/>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73" name="Freeform 86"/>
            <p:cNvSpPr>
              <a:spLocks/>
            </p:cNvSpPr>
            <p:nvPr/>
          </p:nvSpPr>
          <p:spPr bwMode="auto">
            <a:xfrm>
              <a:off x="1179" y="3547"/>
              <a:ext cx="65" cy="34"/>
            </a:xfrm>
            <a:custGeom>
              <a:avLst/>
              <a:gdLst>
                <a:gd name="T0" fmla="*/ 2 w 65"/>
                <a:gd name="T1" fmla="*/ 3 h 34"/>
                <a:gd name="T2" fmla="*/ 2 w 65"/>
                <a:gd name="T3" fmla="*/ 5 h 34"/>
                <a:gd name="T4" fmla="*/ 60 w 65"/>
                <a:gd name="T5" fmla="*/ 33 h 34"/>
                <a:gd name="T6" fmla="*/ 64 w 65"/>
                <a:gd name="T7" fmla="*/ 31 h 34"/>
                <a:gd name="T8" fmla="*/ 5 w 65"/>
                <a:gd name="T9" fmla="*/ 3 h 34"/>
                <a:gd name="T10" fmla="*/ 4 w 65"/>
                <a:gd name="T11" fmla="*/ 5 h 34"/>
                <a:gd name="T12" fmla="*/ 5 w 65"/>
                <a:gd name="T13" fmla="*/ 3 h 34"/>
                <a:gd name="T14" fmla="*/ 1 w 65"/>
                <a:gd name="T15" fmla="*/ 0 h 34"/>
                <a:gd name="T16" fmla="*/ 2 w 65"/>
                <a:gd name="T17" fmla="*/ 3 h 34"/>
                <a:gd name="T18" fmla="*/ 0 w 65"/>
                <a:gd name="T19" fmla="*/ 4 h 34"/>
                <a:gd name="T20" fmla="*/ 2 w 65"/>
                <a:gd name="T21" fmla="*/ 5 h 34"/>
                <a:gd name="T22" fmla="*/ 2 w 65"/>
                <a:gd name="T23" fmla="*/ 3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5"/>
                <a:gd name="T37" fmla="*/ 0 h 34"/>
                <a:gd name="T38" fmla="*/ 65 w 65"/>
                <a:gd name="T39" fmla="*/ 34 h 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5" h="34">
                  <a:moveTo>
                    <a:pt x="2" y="3"/>
                  </a:moveTo>
                  <a:lnTo>
                    <a:pt x="2" y="5"/>
                  </a:lnTo>
                  <a:lnTo>
                    <a:pt x="60" y="33"/>
                  </a:lnTo>
                  <a:lnTo>
                    <a:pt x="64" y="31"/>
                  </a:lnTo>
                  <a:lnTo>
                    <a:pt x="5" y="3"/>
                  </a:lnTo>
                  <a:lnTo>
                    <a:pt x="4" y="5"/>
                  </a:lnTo>
                  <a:lnTo>
                    <a:pt x="5" y="3"/>
                  </a:lnTo>
                  <a:lnTo>
                    <a:pt x="1" y="0"/>
                  </a:lnTo>
                  <a:lnTo>
                    <a:pt x="2" y="3"/>
                  </a:lnTo>
                  <a:lnTo>
                    <a:pt x="0" y="4"/>
                  </a:lnTo>
                  <a:lnTo>
                    <a:pt x="2" y="5"/>
                  </a:lnTo>
                  <a:lnTo>
                    <a:pt x="2" y="3"/>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74" name="Freeform 87"/>
            <p:cNvSpPr>
              <a:spLocks/>
            </p:cNvSpPr>
            <p:nvPr/>
          </p:nvSpPr>
          <p:spPr bwMode="auto">
            <a:xfrm>
              <a:off x="1181" y="3502"/>
              <a:ext cx="33" cy="46"/>
            </a:xfrm>
            <a:custGeom>
              <a:avLst/>
              <a:gdLst>
                <a:gd name="T0" fmla="*/ 27 w 33"/>
                <a:gd name="T1" fmla="*/ 4 h 46"/>
                <a:gd name="T2" fmla="*/ 27 w 33"/>
                <a:gd name="T3" fmla="*/ 2 h 46"/>
                <a:gd name="T4" fmla="*/ 0 w 33"/>
                <a:gd name="T5" fmla="*/ 42 h 46"/>
                <a:gd name="T6" fmla="*/ 1 w 33"/>
                <a:gd name="T7" fmla="*/ 45 h 46"/>
                <a:gd name="T8" fmla="*/ 31 w 33"/>
                <a:gd name="T9" fmla="*/ 4 h 46"/>
                <a:gd name="T10" fmla="*/ 29 w 33"/>
                <a:gd name="T11" fmla="*/ 3 h 46"/>
                <a:gd name="T12" fmla="*/ 31 w 33"/>
                <a:gd name="T13" fmla="*/ 4 h 46"/>
                <a:gd name="T14" fmla="*/ 32 w 33"/>
                <a:gd name="T15" fmla="*/ 3 h 46"/>
                <a:gd name="T16" fmla="*/ 31 w 33"/>
                <a:gd name="T17" fmla="*/ 2 h 46"/>
                <a:gd name="T18" fmla="*/ 29 w 33"/>
                <a:gd name="T19" fmla="*/ 3 h 46"/>
                <a:gd name="T20" fmla="*/ 28 w 33"/>
                <a:gd name="T21" fmla="*/ 0 h 46"/>
                <a:gd name="T22" fmla="*/ 27 w 33"/>
                <a:gd name="T23" fmla="*/ 0 h 46"/>
                <a:gd name="T24" fmla="*/ 27 w 33"/>
                <a:gd name="T25" fmla="*/ 2 h 46"/>
                <a:gd name="T26" fmla="*/ 27 w 33"/>
                <a:gd name="T27" fmla="*/ 4 h 4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46"/>
                <a:gd name="T44" fmla="*/ 33 w 33"/>
                <a:gd name="T45" fmla="*/ 46 h 4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46">
                  <a:moveTo>
                    <a:pt x="27" y="4"/>
                  </a:moveTo>
                  <a:lnTo>
                    <a:pt x="27" y="2"/>
                  </a:lnTo>
                  <a:lnTo>
                    <a:pt x="0" y="42"/>
                  </a:lnTo>
                  <a:lnTo>
                    <a:pt x="1" y="45"/>
                  </a:lnTo>
                  <a:lnTo>
                    <a:pt x="31" y="4"/>
                  </a:lnTo>
                  <a:lnTo>
                    <a:pt x="29" y="3"/>
                  </a:lnTo>
                  <a:lnTo>
                    <a:pt x="31" y="4"/>
                  </a:lnTo>
                  <a:lnTo>
                    <a:pt x="32" y="3"/>
                  </a:lnTo>
                  <a:lnTo>
                    <a:pt x="31" y="2"/>
                  </a:lnTo>
                  <a:lnTo>
                    <a:pt x="29" y="3"/>
                  </a:lnTo>
                  <a:lnTo>
                    <a:pt x="28" y="0"/>
                  </a:lnTo>
                  <a:lnTo>
                    <a:pt x="27" y="0"/>
                  </a:lnTo>
                  <a:lnTo>
                    <a:pt x="27" y="2"/>
                  </a:lnTo>
                  <a:lnTo>
                    <a:pt x="27" y="4"/>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75" name="Freeform 88"/>
            <p:cNvSpPr>
              <a:spLocks/>
            </p:cNvSpPr>
            <p:nvPr/>
          </p:nvSpPr>
          <p:spPr bwMode="auto">
            <a:xfrm>
              <a:off x="1189" y="3479"/>
              <a:ext cx="21" cy="24"/>
            </a:xfrm>
            <a:custGeom>
              <a:avLst/>
              <a:gdLst>
                <a:gd name="T0" fmla="*/ 2 w 21"/>
                <a:gd name="T1" fmla="*/ 4 h 24"/>
                <a:gd name="T2" fmla="*/ 1 w 21"/>
                <a:gd name="T3" fmla="*/ 5 h 24"/>
                <a:gd name="T4" fmla="*/ 18 w 21"/>
                <a:gd name="T5" fmla="*/ 23 h 24"/>
                <a:gd name="T6" fmla="*/ 20 w 21"/>
                <a:gd name="T7" fmla="*/ 20 h 24"/>
                <a:gd name="T8" fmla="*/ 1 w 21"/>
                <a:gd name="T9" fmla="*/ 2 h 24"/>
                <a:gd name="T10" fmla="*/ 0 w 21"/>
                <a:gd name="T11" fmla="*/ 0 h 24"/>
                <a:gd name="T12" fmla="*/ 1 w 21"/>
                <a:gd name="T13" fmla="*/ 2 h 24"/>
                <a:gd name="T14" fmla="*/ 2 w 21"/>
                <a:gd name="T15" fmla="*/ 0 h 24"/>
                <a:gd name="T16" fmla="*/ 1 w 21"/>
                <a:gd name="T17" fmla="*/ 0 h 24"/>
                <a:gd name="T18" fmla="*/ 0 w 21"/>
                <a:gd name="T19" fmla="*/ 2 h 24"/>
                <a:gd name="T20" fmla="*/ 0 w 21"/>
                <a:gd name="T21" fmla="*/ 2 h 24"/>
                <a:gd name="T22" fmla="*/ 1 w 21"/>
                <a:gd name="T23" fmla="*/ 5 h 24"/>
                <a:gd name="T24" fmla="*/ 2 w 21"/>
                <a:gd name="T25" fmla="*/ 4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
                <a:gd name="T40" fmla="*/ 0 h 24"/>
                <a:gd name="T41" fmla="*/ 21 w 21"/>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 h="24">
                  <a:moveTo>
                    <a:pt x="2" y="4"/>
                  </a:moveTo>
                  <a:lnTo>
                    <a:pt x="1" y="5"/>
                  </a:lnTo>
                  <a:lnTo>
                    <a:pt x="18" y="23"/>
                  </a:lnTo>
                  <a:lnTo>
                    <a:pt x="20" y="20"/>
                  </a:lnTo>
                  <a:lnTo>
                    <a:pt x="1" y="2"/>
                  </a:lnTo>
                  <a:lnTo>
                    <a:pt x="0" y="0"/>
                  </a:lnTo>
                  <a:lnTo>
                    <a:pt x="1" y="2"/>
                  </a:lnTo>
                  <a:lnTo>
                    <a:pt x="2" y="0"/>
                  </a:lnTo>
                  <a:lnTo>
                    <a:pt x="1" y="0"/>
                  </a:lnTo>
                  <a:lnTo>
                    <a:pt x="0" y="2"/>
                  </a:lnTo>
                  <a:lnTo>
                    <a:pt x="1" y="5"/>
                  </a:lnTo>
                  <a:lnTo>
                    <a:pt x="2" y="4"/>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76" name="Freeform 89"/>
            <p:cNvSpPr>
              <a:spLocks/>
            </p:cNvSpPr>
            <p:nvPr/>
          </p:nvSpPr>
          <p:spPr bwMode="auto">
            <a:xfrm>
              <a:off x="1146" y="3480"/>
              <a:ext cx="42" cy="38"/>
            </a:xfrm>
            <a:custGeom>
              <a:avLst/>
              <a:gdLst>
                <a:gd name="T0" fmla="*/ 0 w 42"/>
                <a:gd name="T1" fmla="*/ 34 h 38"/>
                <a:gd name="T2" fmla="*/ 2 w 42"/>
                <a:gd name="T3" fmla="*/ 35 h 38"/>
                <a:gd name="T4" fmla="*/ 41 w 42"/>
                <a:gd name="T5" fmla="*/ 4 h 38"/>
                <a:gd name="T6" fmla="*/ 37 w 42"/>
                <a:gd name="T7" fmla="*/ 0 h 38"/>
                <a:gd name="T8" fmla="*/ 0 w 42"/>
                <a:gd name="T9" fmla="*/ 32 h 38"/>
                <a:gd name="T10" fmla="*/ 4 w 42"/>
                <a:gd name="T11" fmla="*/ 32 h 38"/>
                <a:gd name="T12" fmla="*/ 0 w 42"/>
                <a:gd name="T13" fmla="*/ 32 h 38"/>
                <a:gd name="T14" fmla="*/ 0 w 42"/>
                <a:gd name="T15" fmla="*/ 33 h 38"/>
                <a:gd name="T16" fmla="*/ 0 w 42"/>
                <a:gd name="T17" fmla="*/ 34 h 38"/>
                <a:gd name="T18" fmla="*/ 0 w 42"/>
                <a:gd name="T19" fmla="*/ 37 h 38"/>
                <a:gd name="T20" fmla="*/ 2 w 42"/>
                <a:gd name="T21" fmla="*/ 37 h 38"/>
                <a:gd name="T22" fmla="*/ 2 w 42"/>
                <a:gd name="T23" fmla="*/ 35 h 38"/>
                <a:gd name="T24" fmla="*/ 0 w 42"/>
                <a:gd name="T25" fmla="*/ 34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38"/>
                <a:gd name="T41" fmla="*/ 42 w 42"/>
                <a:gd name="T42" fmla="*/ 38 h 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38">
                  <a:moveTo>
                    <a:pt x="0" y="34"/>
                  </a:moveTo>
                  <a:lnTo>
                    <a:pt x="2" y="35"/>
                  </a:lnTo>
                  <a:lnTo>
                    <a:pt x="41" y="4"/>
                  </a:lnTo>
                  <a:lnTo>
                    <a:pt x="37" y="0"/>
                  </a:lnTo>
                  <a:lnTo>
                    <a:pt x="0" y="32"/>
                  </a:lnTo>
                  <a:lnTo>
                    <a:pt x="4" y="32"/>
                  </a:lnTo>
                  <a:lnTo>
                    <a:pt x="0" y="32"/>
                  </a:lnTo>
                  <a:lnTo>
                    <a:pt x="0" y="33"/>
                  </a:lnTo>
                  <a:lnTo>
                    <a:pt x="0" y="34"/>
                  </a:lnTo>
                  <a:lnTo>
                    <a:pt x="0" y="37"/>
                  </a:lnTo>
                  <a:lnTo>
                    <a:pt x="2" y="37"/>
                  </a:lnTo>
                  <a:lnTo>
                    <a:pt x="2" y="35"/>
                  </a:lnTo>
                  <a:lnTo>
                    <a:pt x="0" y="34"/>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77" name="Freeform 90"/>
            <p:cNvSpPr>
              <a:spLocks/>
            </p:cNvSpPr>
            <p:nvPr/>
          </p:nvSpPr>
          <p:spPr bwMode="auto">
            <a:xfrm>
              <a:off x="1108" y="3452"/>
              <a:ext cx="39" cy="64"/>
            </a:xfrm>
            <a:custGeom>
              <a:avLst/>
              <a:gdLst>
                <a:gd name="T0" fmla="*/ 3 w 39"/>
                <a:gd name="T1" fmla="*/ 6 h 64"/>
                <a:gd name="T2" fmla="*/ 0 w 39"/>
                <a:gd name="T3" fmla="*/ 5 h 64"/>
                <a:gd name="T4" fmla="*/ 32 w 39"/>
                <a:gd name="T5" fmla="*/ 63 h 64"/>
                <a:gd name="T6" fmla="*/ 38 w 39"/>
                <a:gd name="T7" fmla="*/ 59 h 64"/>
                <a:gd name="T8" fmla="*/ 3 w 39"/>
                <a:gd name="T9" fmla="*/ 4 h 64"/>
                <a:gd name="T10" fmla="*/ 0 w 39"/>
                <a:gd name="T11" fmla="*/ 3 h 64"/>
                <a:gd name="T12" fmla="*/ 3 w 39"/>
                <a:gd name="T13" fmla="*/ 4 h 64"/>
                <a:gd name="T14" fmla="*/ 3 w 39"/>
                <a:gd name="T15" fmla="*/ 1 h 64"/>
                <a:gd name="T16" fmla="*/ 2 w 39"/>
                <a:gd name="T17" fmla="*/ 0 h 64"/>
                <a:gd name="T18" fmla="*/ 1 w 39"/>
                <a:gd name="T19" fmla="*/ 1 h 64"/>
                <a:gd name="T20" fmla="*/ 0 w 39"/>
                <a:gd name="T21" fmla="*/ 3 h 64"/>
                <a:gd name="T22" fmla="*/ 0 w 39"/>
                <a:gd name="T23" fmla="*/ 5 h 64"/>
                <a:gd name="T24" fmla="*/ 3 w 39"/>
                <a:gd name="T25" fmla="*/ 6 h 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9"/>
                <a:gd name="T40" fmla="*/ 0 h 64"/>
                <a:gd name="T41" fmla="*/ 39 w 39"/>
                <a:gd name="T42" fmla="*/ 64 h 6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9" h="64">
                  <a:moveTo>
                    <a:pt x="3" y="6"/>
                  </a:moveTo>
                  <a:lnTo>
                    <a:pt x="0" y="5"/>
                  </a:lnTo>
                  <a:lnTo>
                    <a:pt x="32" y="63"/>
                  </a:lnTo>
                  <a:lnTo>
                    <a:pt x="38" y="59"/>
                  </a:lnTo>
                  <a:lnTo>
                    <a:pt x="3" y="4"/>
                  </a:lnTo>
                  <a:lnTo>
                    <a:pt x="0" y="3"/>
                  </a:lnTo>
                  <a:lnTo>
                    <a:pt x="3" y="4"/>
                  </a:lnTo>
                  <a:lnTo>
                    <a:pt x="3" y="1"/>
                  </a:lnTo>
                  <a:lnTo>
                    <a:pt x="2" y="0"/>
                  </a:lnTo>
                  <a:lnTo>
                    <a:pt x="1" y="1"/>
                  </a:lnTo>
                  <a:lnTo>
                    <a:pt x="0" y="3"/>
                  </a:lnTo>
                  <a:lnTo>
                    <a:pt x="0" y="5"/>
                  </a:lnTo>
                  <a:lnTo>
                    <a:pt x="3" y="6"/>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78" name="Freeform 91"/>
            <p:cNvSpPr>
              <a:spLocks/>
            </p:cNvSpPr>
            <p:nvPr/>
          </p:nvSpPr>
          <p:spPr bwMode="auto">
            <a:xfrm>
              <a:off x="1073" y="3455"/>
              <a:ext cx="35" cy="173"/>
            </a:xfrm>
            <a:custGeom>
              <a:avLst/>
              <a:gdLst>
                <a:gd name="T0" fmla="*/ 3 w 35"/>
                <a:gd name="T1" fmla="*/ 166 h 173"/>
                <a:gd name="T2" fmla="*/ 5 w 35"/>
                <a:gd name="T3" fmla="*/ 169 h 173"/>
                <a:gd name="T4" fmla="*/ 34 w 35"/>
                <a:gd name="T5" fmla="*/ 2 h 173"/>
                <a:gd name="T6" fmla="*/ 30 w 35"/>
                <a:gd name="T7" fmla="*/ 0 h 173"/>
                <a:gd name="T8" fmla="*/ 0 w 35"/>
                <a:gd name="T9" fmla="*/ 167 h 173"/>
                <a:gd name="T10" fmla="*/ 5 w 35"/>
                <a:gd name="T11" fmla="*/ 171 h 173"/>
                <a:gd name="T12" fmla="*/ 0 w 35"/>
                <a:gd name="T13" fmla="*/ 167 h 173"/>
                <a:gd name="T14" fmla="*/ 1 w 35"/>
                <a:gd name="T15" fmla="*/ 169 h 173"/>
                <a:gd name="T16" fmla="*/ 3 w 35"/>
                <a:gd name="T17" fmla="*/ 172 h 173"/>
                <a:gd name="T18" fmla="*/ 5 w 35"/>
                <a:gd name="T19" fmla="*/ 171 h 173"/>
                <a:gd name="T20" fmla="*/ 5 w 35"/>
                <a:gd name="T21" fmla="*/ 169 h 173"/>
                <a:gd name="T22" fmla="*/ 3 w 35"/>
                <a:gd name="T23" fmla="*/ 166 h 17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
                <a:gd name="T37" fmla="*/ 0 h 173"/>
                <a:gd name="T38" fmla="*/ 35 w 35"/>
                <a:gd name="T39" fmla="*/ 173 h 17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 h="173">
                  <a:moveTo>
                    <a:pt x="3" y="166"/>
                  </a:moveTo>
                  <a:lnTo>
                    <a:pt x="5" y="169"/>
                  </a:lnTo>
                  <a:lnTo>
                    <a:pt x="34" y="2"/>
                  </a:lnTo>
                  <a:lnTo>
                    <a:pt x="30" y="0"/>
                  </a:lnTo>
                  <a:lnTo>
                    <a:pt x="0" y="167"/>
                  </a:lnTo>
                  <a:lnTo>
                    <a:pt x="5" y="171"/>
                  </a:lnTo>
                  <a:lnTo>
                    <a:pt x="0" y="167"/>
                  </a:lnTo>
                  <a:lnTo>
                    <a:pt x="1" y="169"/>
                  </a:lnTo>
                  <a:lnTo>
                    <a:pt x="3" y="172"/>
                  </a:lnTo>
                  <a:lnTo>
                    <a:pt x="5" y="171"/>
                  </a:lnTo>
                  <a:lnTo>
                    <a:pt x="5" y="169"/>
                  </a:lnTo>
                  <a:lnTo>
                    <a:pt x="3" y="166"/>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79" name="Freeform 92"/>
            <p:cNvSpPr>
              <a:spLocks/>
            </p:cNvSpPr>
            <p:nvPr/>
          </p:nvSpPr>
          <p:spPr bwMode="auto">
            <a:xfrm>
              <a:off x="1095" y="3492"/>
              <a:ext cx="144" cy="115"/>
            </a:xfrm>
            <a:custGeom>
              <a:avLst/>
              <a:gdLst>
                <a:gd name="T0" fmla="*/ 96 w 144"/>
                <a:gd name="T1" fmla="*/ 0 h 115"/>
                <a:gd name="T2" fmla="*/ 113 w 144"/>
                <a:gd name="T3" fmla="*/ 16 h 115"/>
                <a:gd name="T4" fmla="*/ 83 w 144"/>
                <a:gd name="T5" fmla="*/ 57 h 115"/>
                <a:gd name="T6" fmla="*/ 143 w 144"/>
                <a:gd name="T7" fmla="*/ 87 h 115"/>
                <a:gd name="T8" fmla="*/ 120 w 144"/>
                <a:gd name="T9" fmla="*/ 85 h 115"/>
                <a:gd name="T10" fmla="*/ 0 w 144"/>
                <a:gd name="T11" fmla="*/ 114 h 115"/>
                <a:gd name="T12" fmla="*/ 58 w 144"/>
                <a:gd name="T13" fmla="*/ 52 h 115"/>
                <a:gd name="T14" fmla="*/ 77 w 144"/>
                <a:gd name="T15" fmla="*/ 50 h 115"/>
                <a:gd name="T16" fmla="*/ 107 w 144"/>
                <a:gd name="T17" fmla="*/ 15 h 115"/>
                <a:gd name="T18" fmla="*/ 96 w 144"/>
                <a:gd name="T19" fmla="*/ 0 h 1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4"/>
                <a:gd name="T31" fmla="*/ 0 h 115"/>
                <a:gd name="T32" fmla="*/ 144 w 144"/>
                <a:gd name="T33" fmla="*/ 115 h 1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4" h="115">
                  <a:moveTo>
                    <a:pt x="96" y="0"/>
                  </a:moveTo>
                  <a:lnTo>
                    <a:pt x="113" y="16"/>
                  </a:lnTo>
                  <a:lnTo>
                    <a:pt x="83" y="57"/>
                  </a:lnTo>
                  <a:lnTo>
                    <a:pt x="143" y="87"/>
                  </a:lnTo>
                  <a:lnTo>
                    <a:pt x="120" y="85"/>
                  </a:lnTo>
                  <a:lnTo>
                    <a:pt x="0" y="114"/>
                  </a:lnTo>
                  <a:lnTo>
                    <a:pt x="58" y="52"/>
                  </a:lnTo>
                  <a:lnTo>
                    <a:pt x="77" y="50"/>
                  </a:lnTo>
                  <a:lnTo>
                    <a:pt x="107" y="15"/>
                  </a:lnTo>
                  <a:lnTo>
                    <a:pt x="96" y="0"/>
                  </a:lnTo>
                </a:path>
              </a:pathLst>
            </a:custGeom>
            <a:solidFill>
              <a:srgbClr val="B2B7B9"/>
            </a:solidFill>
            <a:ln w="12700" cap="rnd" cmpd="sng">
              <a:noFill/>
              <a:prstDash val="solid"/>
              <a:round/>
              <a:headEnd type="none" w="med" len="med"/>
              <a:tailEnd type="none" w="med" len="med"/>
            </a:ln>
          </p:spPr>
          <p:txBody>
            <a:bodyPr/>
            <a:lstStyle/>
            <a:p>
              <a:endParaRPr lang="tr-TR"/>
            </a:p>
          </p:txBody>
        </p:sp>
        <p:sp>
          <p:nvSpPr>
            <p:cNvPr id="18480" name="Freeform 93"/>
            <p:cNvSpPr>
              <a:spLocks/>
            </p:cNvSpPr>
            <p:nvPr/>
          </p:nvSpPr>
          <p:spPr bwMode="auto">
            <a:xfrm>
              <a:off x="1207" y="3273"/>
              <a:ext cx="120" cy="167"/>
            </a:xfrm>
            <a:custGeom>
              <a:avLst/>
              <a:gdLst>
                <a:gd name="T0" fmla="*/ 96 w 120"/>
                <a:gd name="T1" fmla="*/ 3 h 167"/>
                <a:gd name="T2" fmla="*/ 119 w 120"/>
                <a:gd name="T3" fmla="*/ 60 h 167"/>
                <a:gd name="T4" fmla="*/ 24 w 120"/>
                <a:gd name="T5" fmla="*/ 166 h 167"/>
                <a:gd name="T6" fmla="*/ 1 w 120"/>
                <a:gd name="T7" fmla="*/ 105 h 167"/>
                <a:gd name="T8" fmla="*/ 0 w 120"/>
                <a:gd name="T9" fmla="*/ 102 h 167"/>
                <a:gd name="T10" fmla="*/ 0 w 120"/>
                <a:gd name="T11" fmla="*/ 98 h 167"/>
                <a:gd name="T12" fmla="*/ 1 w 120"/>
                <a:gd name="T13" fmla="*/ 93 h 167"/>
                <a:gd name="T14" fmla="*/ 4 w 120"/>
                <a:gd name="T15" fmla="*/ 92 h 167"/>
                <a:gd name="T16" fmla="*/ 87 w 120"/>
                <a:gd name="T17" fmla="*/ 2 h 167"/>
                <a:gd name="T18" fmla="*/ 89 w 120"/>
                <a:gd name="T19" fmla="*/ 0 h 167"/>
                <a:gd name="T20" fmla="*/ 91 w 120"/>
                <a:gd name="T21" fmla="*/ 0 h 167"/>
                <a:gd name="T22" fmla="*/ 93 w 120"/>
                <a:gd name="T23" fmla="*/ 0 h 167"/>
                <a:gd name="T24" fmla="*/ 94 w 120"/>
                <a:gd name="T25" fmla="*/ 1 h 167"/>
                <a:gd name="T26" fmla="*/ 94 w 120"/>
                <a:gd name="T27" fmla="*/ 1 h 167"/>
                <a:gd name="T28" fmla="*/ 95 w 120"/>
                <a:gd name="T29" fmla="*/ 1 h 167"/>
                <a:gd name="T30" fmla="*/ 96 w 120"/>
                <a:gd name="T31" fmla="*/ 3 h 16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167"/>
                <a:gd name="T50" fmla="*/ 120 w 120"/>
                <a:gd name="T51" fmla="*/ 167 h 16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167">
                  <a:moveTo>
                    <a:pt x="96" y="3"/>
                  </a:moveTo>
                  <a:lnTo>
                    <a:pt x="119" y="60"/>
                  </a:lnTo>
                  <a:lnTo>
                    <a:pt x="24" y="166"/>
                  </a:lnTo>
                  <a:lnTo>
                    <a:pt x="1" y="105"/>
                  </a:lnTo>
                  <a:lnTo>
                    <a:pt x="0" y="102"/>
                  </a:lnTo>
                  <a:lnTo>
                    <a:pt x="0" y="98"/>
                  </a:lnTo>
                  <a:lnTo>
                    <a:pt x="1" y="93"/>
                  </a:lnTo>
                  <a:lnTo>
                    <a:pt x="4" y="92"/>
                  </a:lnTo>
                  <a:lnTo>
                    <a:pt x="87" y="2"/>
                  </a:lnTo>
                  <a:lnTo>
                    <a:pt x="89" y="0"/>
                  </a:lnTo>
                  <a:lnTo>
                    <a:pt x="91" y="0"/>
                  </a:lnTo>
                  <a:lnTo>
                    <a:pt x="93" y="0"/>
                  </a:lnTo>
                  <a:lnTo>
                    <a:pt x="94" y="1"/>
                  </a:lnTo>
                  <a:lnTo>
                    <a:pt x="95" y="1"/>
                  </a:lnTo>
                  <a:lnTo>
                    <a:pt x="96" y="3"/>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481" name="Freeform 94"/>
            <p:cNvSpPr>
              <a:spLocks/>
            </p:cNvSpPr>
            <p:nvPr/>
          </p:nvSpPr>
          <p:spPr bwMode="auto">
            <a:xfrm>
              <a:off x="1307" y="3275"/>
              <a:ext cx="23" cy="59"/>
            </a:xfrm>
            <a:custGeom>
              <a:avLst/>
              <a:gdLst>
                <a:gd name="T0" fmla="*/ 21 w 23"/>
                <a:gd name="T1" fmla="*/ 56 h 59"/>
                <a:gd name="T2" fmla="*/ 22 w 23"/>
                <a:gd name="T3" fmla="*/ 54 h 59"/>
                <a:gd name="T4" fmla="*/ 4 w 23"/>
                <a:gd name="T5" fmla="*/ 0 h 59"/>
                <a:gd name="T6" fmla="*/ 0 w 23"/>
                <a:gd name="T7" fmla="*/ 2 h 59"/>
                <a:gd name="T8" fmla="*/ 17 w 23"/>
                <a:gd name="T9" fmla="*/ 56 h 59"/>
                <a:gd name="T10" fmla="*/ 17 w 23"/>
                <a:gd name="T11" fmla="*/ 52 h 59"/>
                <a:gd name="T12" fmla="*/ 17 w 23"/>
                <a:gd name="T13" fmla="*/ 56 h 59"/>
                <a:gd name="T14" fmla="*/ 18 w 23"/>
                <a:gd name="T15" fmla="*/ 56 h 59"/>
                <a:gd name="T16" fmla="*/ 17 w 23"/>
                <a:gd name="T17" fmla="*/ 57 h 59"/>
                <a:gd name="T18" fmla="*/ 20 w 23"/>
                <a:gd name="T19" fmla="*/ 58 h 59"/>
                <a:gd name="T20" fmla="*/ 21 w 23"/>
                <a:gd name="T21" fmla="*/ 57 h 59"/>
                <a:gd name="T22" fmla="*/ 21 w 23"/>
                <a:gd name="T23" fmla="*/ 56 h 59"/>
                <a:gd name="T24" fmla="*/ 22 w 23"/>
                <a:gd name="T25" fmla="*/ 54 h 59"/>
                <a:gd name="T26" fmla="*/ 21 w 23"/>
                <a:gd name="T27" fmla="*/ 56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
                <a:gd name="T43" fmla="*/ 0 h 59"/>
                <a:gd name="T44" fmla="*/ 23 w 23"/>
                <a:gd name="T45" fmla="*/ 59 h 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 h="59">
                  <a:moveTo>
                    <a:pt x="21" y="56"/>
                  </a:moveTo>
                  <a:lnTo>
                    <a:pt x="22" y="54"/>
                  </a:lnTo>
                  <a:lnTo>
                    <a:pt x="4" y="0"/>
                  </a:lnTo>
                  <a:lnTo>
                    <a:pt x="0" y="2"/>
                  </a:lnTo>
                  <a:lnTo>
                    <a:pt x="17" y="56"/>
                  </a:lnTo>
                  <a:lnTo>
                    <a:pt x="17" y="52"/>
                  </a:lnTo>
                  <a:lnTo>
                    <a:pt x="17" y="56"/>
                  </a:lnTo>
                  <a:lnTo>
                    <a:pt x="18" y="56"/>
                  </a:lnTo>
                  <a:lnTo>
                    <a:pt x="17" y="57"/>
                  </a:lnTo>
                  <a:lnTo>
                    <a:pt x="20" y="58"/>
                  </a:lnTo>
                  <a:lnTo>
                    <a:pt x="21" y="57"/>
                  </a:lnTo>
                  <a:lnTo>
                    <a:pt x="21" y="56"/>
                  </a:lnTo>
                  <a:lnTo>
                    <a:pt x="22" y="54"/>
                  </a:lnTo>
                  <a:lnTo>
                    <a:pt x="21" y="56"/>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82" name="Freeform 95"/>
            <p:cNvSpPr>
              <a:spLocks/>
            </p:cNvSpPr>
            <p:nvPr/>
          </p:nvSpPr>
          <p:spPr bwMode="auto">
            <a:xfrm>
              <a:off x="1230" y="3333"/>
              <a:ext cx="99" cy="108"/>
            </a:xfrm>
            <a:custGeom>
              <a:avLst/>
              <a:gdLst>
                <a:gd name="T0" fmla="*/ 1 w 99"/>
                <a:gd name="T1" fmla="*/ 106 h 108"/>
                <a:gd name="T2" fmla="*/ 3 w 99"/>
                <a:gd name="T3" fmla="*/ 106 h 108"/>
                <a:gd name="T4" fmla="*/ 98 w 99"/>
                <a:gd name="T5" fmla="*/ 4 h 108"/>
                <a:gd name="T6" fmla="*/ 94 w 99"/>
                <a:gd name="T7" fmla="*/ 0 h 108"/>
                <a:gd name="T8" fmla="*/ 0 w 99"/>
                <a:gd name="T9" fmla="*/ 103 h 108"/>
                <a:gd name="T10" fmla="*/ 5 w 99"/>
                <a:gd name="T11" fmla="*/ 102 h 108"/>
                <a:gd name="T12" fmla="*/ 0 w 99"/>
                <a:gd name="T13" fmla="*/ 103 h 108"/>
                <a:gd name="T14" fmla="*/ 1 w 99"/>
                <a:gd name="T15" fmla="*/ 106 h 108"/>
                <a:gd name="T16" fmla="*/ 0 w 99"/>
                <a:gd name="T17" fmla="*/ 107 h 108"/>
                <a:gd name="T18" fmla="*/ 2 w 99"/>
                <a:gd name="T19" fmla="*/ 106 h 108"/>
                <a:gd name="T20" fmla="*/ 3 w 99"/>
                <a:gd name="T21" fmla="*/ 106 h 108"/>
                <a:gd name="T22" fmla="*/ 1 w 99"/>
                <a:gd name="T23" fmla="*/ 106 h 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
                <a:gd name="T37" fmla="*/ 0 h 108"/>
                <a:gd name="T38" fmla="*/ 99 w 99"/>
                <a:gd name="T39" fmla="*/ 108 h 1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 h="108">
                  <a:moveTo>
                    <a:pt x="1" y="106"/>
                  </a:moveTo>
                  <a:lnTo>
                    <a:pt x="3" y="106"/>
                  </a:lnTo>
                  <a:lnTo>
                    <a:pt x="98" y="4"/>
                  </a:lnTo>
                  <a:lnTo>
                    <a:pt x="94" y="0"/>
                  </a:lnTo>
                  <a:lnTo>
                    <a:pt x="0" y="103"/>
                  </a:lnTo>
                  <a:lnTo>
                    <a:pt x="5" y="102"/>
                  </a:lnTo>
                  <a:lnTo>
                    <a:pt x="0" y="103"/>
                  </a:lnTo>
                  <a:lnTo>
                    <a:pt x="1" y="106"/>
                  </a:lnTo>
                  <a:lnTo>
                    <a:pt x="0" y="107"/>
                  </a:lnTo>
                  <a:lnTo>
                    <a:pt x="2" y="106"/>
                  </a:lnTo>
                  <a:lnTo>
                    <a:pt x="3" y="106"/>
                  </a:lnTo>
                  <a:lnTo>
                    <a:pt x="1" y="106"/>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83" name="Freeform 96"/>
            <p:cNvSpPr>
              <a:spLocks/>
            </p:cNvSpPr>
            <p:nvPr/>
          </p:nvSpPr>
          <p:spPr bwMode="auto">
            <a:xfrm>
              <a:off x="1205" y="3380"/>
              <a:ext cx="25" cy="59"/>
            </a:xfrm>
            <a:custGeom>
              <a:avLst/>
              <a:gdLst>
                <a:gd name="T0" fmla="*/ 0 w 25"/>
                <a:gd name="T1" fmla="*/ 4 h 59"/>
                <a:gd name="T2" fmla="*/ 0 w 25"/>
                <a:gd name="T3" fmla="*/ 4 h 59"/>
                <a:gd name="T4" fmla="*/ 19 w 25"/>
                <a:gd name="T5" fmla="*/ 58 h 59"/>
                <a:gd name="T6" fmla="*/ 24 w 25"/>
                <a:gd name="T7" fmla="*/ 56 h 59"/>
                <a:gd name="T8" fmla="*/ 6 w 25"/>
                <a:gd name="T9" fmla="*/ 2 h 59"/>
                <a:gd name="T10" fmla="*/ 5 w 25"/>
                <a:gd name="T11" fmla="*/ 0 h 59"/>
                <a:gd name="T12" fmla="*/ 3 w 25"/>
                <a:gd name="T13" fmla="*/ 1 h 59"/>
                <a:gd name="T14" fmla="*/ 3 w 25"/>
                <a:gd name="T15" fmla="*/ 1 h 59"/>
                <a:gd name="T16" fmla="*/ 0 w 25"/>
                <a:gd name="T17" fmla="*/ 1 h 59"/>
                <a:gd name="T18" fmla="*/ 1 w 25"/>
                <a:gd name="T19" fmla="*/ 3 h 59"/>
                <a:gd name="T20" fmla="*/ 0 w 25"/>
                <a:gd name="T21" fmla="*/ 4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
                <a:gd name="T34" fmla="*/ 0 h 59"/>
                <a:gd name="T35" fmla="*/ 25 w 25"/>
                <a:gd name="T36" fmla="*/ 59 h 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 h="59">
                  <a:moveTo>
                    <a:pt x="0" y="4"/>
                  </a:moveTo>
                  <a:lnTo>
                    <a:pt x="0" y="4"/>
                  </a:lnTo>
                  <a:lnTo>
                    <a:pt x="19" y="58"/>
                  </a:lnTo>
                  <a:lnTo>
                    <a:pt x="24" y="56"/>
                  </a:lnTo>
                  <a:lnTo>
                    <a:pt x="6" y="2"/>
                  </a:lnTo>
                  <a:lnTo>
                    <a:pt x="5" y="0"/>
                  </a:lnTo>
                  <a:lnTo>
                    <a:pt x="3" y="1"/>
                  </a:lnTo>
                  <a:lnTo>
                    <a:pt x="0" y="1"/>
                  </a:lnTo>
                  <a:lnTo>
                    <a:pt x="1" y="3"/>
                  </a:lnTo>
                  <a:lnTo>
                    <a:pt x="0" y="4"/>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84" name="Freeform 97"/>
            <p:cNvSpPr>
              <a:spLocks/>
            </p:cNvSpPr>
            <p:nvPr/>
          </p:nvSpPr>
          <p:spPr bwMode="auto">
            <a:xfrm>
              <a:off x="1202" y="3365"/>
              <a:ext cx="7" cy="14"/>
            </a:xfrm>
            <a:custGeom>
              <a:avLst/>
              <a:gdLst>
                <a:gd name="T0" fmla="*/ 4 w 7"/>
                <a:gd name="T1" fmla="*/ 0 h 14"/>
                <a:gd name="T2" fmla="*/ 4 w 7"/>
                <a:gd name="T3" fmla="*/ 0 h 14"/>
                <a:gd name="T4" fmla="*/ 3 w 7"/>
                <a:gd name="T5" fmla="*/ 4 h 14"/>
                <a:gd name="T6" fmla="*/ 2 w 7"/>
                <a:gd name="T7" fmla="*/ 6 h 14"/>
                <a:gd name="T8" fmla="*/ 0 w 7"/>
                <a:gd name="T9" fmla="*/ 12 h 14"/>
                <a:gd name="T10" fmla="*/ 2 w 7"/>
                <a:gd name="T11" fmla="*/ 13 h 14"/>
                <a:gd name="T12" fmla="*/ 6 w 7"/>
                <a:gd name="T13" fmla="*/ 12 h 14"/>
                <a:gd name="T14" fmla="*/ 5 w 7"/>
                <a:gd name="T15" fmla="*/ 10 h 14"/>
                <a:gd name="T16" fmla="*/ 5 w 7"/>
                <a:gd name="T17" fmla="*/ 7 h 14"/>
                <a:gd name="T18" fmla="*/ 4 w 7"/>
                <a:gd name="T19" fmla="*/ 5 h 14"/>
                <a:gd name="T20" fmla="*/ 5 w 7"/>
                <a:gd name="T21" fmla="*/ 3 h 14"/>
                <a:gd name="T22" fmla="*/ 5 w 7"/>
                <a:gd name="T23" fmla="*/ 2 h 14"/>
                <a:gd name="T24" fmla="*/ 5 w 7"/>
                <a:gd name="T25" fmla="*/ 0 h 14"/>
                <a:gd name="T26" fmla="*/ 4 w 7"/>
                <a:gd name="T27" fmla="*/ 0 h 14"/>
                <a:gd name="T28" fmla="*/ 4 w 7"/>
                <a:gd name="T29" fmla="*/ 0 h 14"/>
                <a:gd name="T30" fmla="*/ 4 w 7"/>
                <a:gd name="T31" fmla="*/ 0 h 14"/>
                <a:gd name="T32" fmla="*/ 4 w 7"/>
                <a:gd name="T33" fmla="*/ 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14"/>
                <a:gd name="T53" fmla="*/ 7 w 7"/>
                <a:gd name="T54" fmla="*/ 14 h 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14">
                  <a:moveTo>
                    <a:pt x="4" y="0"/>
                  </a:moveTo>
                  <a:lnTo>
                    <a:pt x="4" y="0"/>
                  </a:lnTo>
                  <a:lnTo>
                    <a:pt x="3" y="4"/>
                  </a:lnTo>
                  <a:lnTo>
                    <a:pt x="2" y="6"/>
                  </a:lnTo>
                  <a:lnTo>
                    <a:pt x="0" y="12"/>
                  </a:lnTo>
                  <a:lnTo>
                    <a:pt x="2" y="13"/>
                  </a:lnTo>
                  <a:lnTo>
                    <a:pt x="6" y="12"/>
                  </a:lnTo>
                  <a:lnTo>
                    <a:pt x="5" y="10"/>
                  </a:lnTo>
                  <a:lnTo>
                    <a:pt x="5" y="7"/>
                  </a:lnTo>
                  <a:lnTo>
                    <a:pt x="4" y="5"/>
                  </a:lnTo>
                  <a:lnTo>
                    <a:pt x="5" y="3"/>
                  </a:lnTo>
                  <a:lnTo>
                    <a:pt x="5" y="2"/>
                  </a:lnTo>
                  <a:lnTo>
                    <a:pt x="5" y="0"/>
                  </a:lnTo>
                  <a:lnTo>
                    <a:pt x="4" y="0"/>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85" name="Freeform 98"/>
            <p:cNvSpPr>
              <a:spLocks/>
            </p:cNvSpPr>
            <p:nvPr/>
          </p:nvSpPr>
          <p:spPr bwMode="auto">
            <a:xfrm>
              <a:off x="1208" y="3271"/>
              <a:ext cx="90" cy="95"/>
            </a:xfrm>
            <a:custGeom>
              <a:avLst/>
              <a:gdLst>
                <a:gd name="T0" fmla="*/ 84 w 90"/>
                <a:gd name="T1" fmla="*/ 3 h 95"/>
                <a:gd name="T2" fmla="*/ 84 w 90"/>
                <a:gd name="T3" fmla="*/ 3 h 95"/>
                <a:gd name="T4" fmla="*/ 0 w 90"/>
                <a:gd name="T5" fmla="*/ 90 h 95"/>
                <a:gd name="T6" fmla="*/ 4 w 90"/>
                <a:gd name="T7" fmla="*/ 94 h 95"/>
                <a:gd name="T8" fmla="*/ 88 w 90"/>
                <a:gd name="T9" fmla="*/ 4 h 95"/>
                <a:gd name="T10" fmla="*/ 89 w 90"/>
                <a:gd name="T11" fmla="*/ 4 h 95"/>
                <a:gd name="T12" fmla="*/ 89 w 90"/>
                <a:gd name="T13" fmla="*/ 3 h 95"/>
                <a:gd name="T14" fmla="*/ 87 w 90"/>
                <a:gd name="T15" fmla="*/ 2 h 95"/>
                <a:gd name="T16" fmla="*/ 87 w 90"/>
                <a:gd name="T17" fmla="*/ 0 h 95"/>
                <a:gd name="T18" fmla="*/ 84 w 90"/>
                <a:gd name="T19" fmla="*/ 1 h 95"/>
                <a:gd name="T20" fmla="*/ 84 w 90"/>
                <a:gd name="T21" fmla="*/ 3 h 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95"/>
                <a:gd name="T35" fmla="*/ 90 w 90"/>
                <a:gd name="T36" fmla="*/ 95 h 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95">
                  <a:moveTo>
                    <a:pt x="84" y="3"/>
                  </a:moveTo>
                  <a:lnTo>
                    <a:pt x="84" y="3"/>
                  </a:lnTo>
                  <a:lnTo>
                    <a:pt x="0" y="90"/>
                  </a:lnTo>
                  <a:lnTo>
                    <a:pt x="4" y="94"/>
                  </a:lnTo>
                  <a:lnTo>
                    <a:pt x="88" y="4"/>
                  </a:lnTo>
                  <a:lnTo>
                    <a:pt x="89" y="4"/>
                  </a:lnTo>
                  <a:lnTo>
                    <a:pt x="89" y="3"/>
                  </a:lnTo>
                  <a:lnTo>
                    <a:pt x="87" y="2"/>
                  </a:lnTo>
                  <a:lnTo>
                    <a:pt x="87" y="0"/>
                  </a:lnTo>
                  <a:lnTo>
                    <a:pt x="84" y="1"/>
                  </a:lnTo>
                  <a:lnTo>
                    <a:pt x="84" y="3"/>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86" name="Freeform 99"/>
            <p:cNvSpPr>
              <a:spLocks/>
            </p:cNvSpPr>
            <p:nvPr/>
          </p:nvSpPr>
          <p:spPr bwMode="auto">
            <a:xfrm>
              <a:off x="1298" y="3269"/>
              <a:ext cx="9" cy="6"/>
            </a:xfrm>
            <a:custGeom>
              <a:avLst/>
              <a:gdLst>
                <a:gd name="T0" fmla="*/ 8 w 9"/>
                <a:gd name="T1" fmla="*/ 3 h 6"/>
                <a:gd name="T2" fmla="*/ 8 w 9"/>
                <a:gd name="T3" fmla="*/ 3 h 6"/>
                <a:gd name="T4" fmla="*/ 6 w 9"/>
                <a:gd name="T5" fmla="*/ 2 h 6"/>
                <a:gd name="T6" fmla="*/ 6 w 9"/>
                <a:gd name="T7" fmla="*/ 2 h 6"/>
                <a:gd name="T8" fmla="*/ 5 w 9"/>
                <a:gd name="T9" fmla="*/ 1 h 6"/>
                <a:gd name="T10" fmla="*/ 4 w 9"/>
                <a:gd name="T11" fmla="*/ 1 h 6"/>
                <a:gd name="T12" fmla="*/ 2 w 9"/>
                <a:gd name="T13" fmla="*/ 0 h 6"/>
                <a:gd name="T14" fmla="*/ 1 w 9"/>
                <a:gd name="T15" fmla="*/ 0 h 6"/>
                <a:gd name="T16" fmla="*/ 1 w 9"/>
                <a:gd name="T17" fmla="*/ 1 h 6"/>
                <a:gd name="T18" fmla="*/ 0 w 9"/>
                <a:gd name="T19" fmla="*/ 2 h 6"/>
                <a:gd name="T20" fmla="*/ 2 w 9"/>
                <a:gd name="T21" fmla="*/ 3 h 6"/>
                <a:gd name="T22" fmla="*/ 2 w 9"/>
                <a:gd name="T23" fmla="*/ 2 h 6"/>
                <a:gd name="T24" fmla="*/ 3 w 9"/>
                <a:gd name="T25" fmla="*/ 2 h 6"/>
                <a:gd name="T26" fmla="*/ 4 w 9"/>
                <a:gd name="T27" fmla="*/ 4 h 6"/>
                <a:gd name="T28" fmla="*/ 5 w 9"/>
                <a:gd name="T29" fmla="*/ 4 h 6"/>
                <a:gd name="T30" fmla="*/ 4 w 9"/>
                <a:gd name="T31" fmla="*/ 5 h 6"/>
                <a:gd name="T32" fmla="*/ 4 w 9"/>
                <a:gd name="T33" fmla="*/ 5 h 6"/>
                <a:gd name="T34" fmla="*/ 6 w 9"/>
                <a:gd name="T35" fmla="*/ 4 h 6"/>
                <a:gd name="T36" fmla="*/ 7 w 9"/>
                <a:gd name="T37" fmla="*/ 4 h 6"/>
                <a:gd name="T38" fmla="*/ 8 w 9"/>
                <a:gd name="T39" fmla="*/ 4 h 6"/>
                <a:gd name="T40" fmla="*/ 8 w 9"/>
                <a:gd name="T41" fmla="*/ 3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
                <a:gd name="T64" fmla="*/ 0 h 6"/>
                <a:gd name="T65" fmla="*/ 9 w 9"/>
                <a:gd name="T66" fmla="*/ 6 h 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 h="6">
                  <a:moveTo>
                    <a:pt x="8" y="3"/>
                  </a:moveTo>
                  <a:lnTo>
                    <a:pt x="8" y="3"/>
                  </a:lnTo>
                  <a:lnTo>
                    <a:pt x="6" y="2"/>
                  </a:lnTo>
                  <a:lnTo>
                    <a:pt x="5" y="1"/>
                  </a:lnTo>
                  <a:lnTo>
                    <a:pt x="4" y="1"/>
                  </a:lnTo>
                  <a:lnTo>
                    <a:pt x="2" y="0"/>
                  </a:lnTo>
                  <a:lnTo>
                    <a:pt x="1" y="0"/>
                  </a:lnTo>
                  <a:lnTo>
                    <a:pt x="1" y="1"/>
                  </a:lnTo>
                  <a:lnTo>
                    <a:pt x="0" y="2"/>
                  </a:lnTo>
                  <a:lnTo>
                    <a:pt x="2" y="3"/>
                  </a:lnTo>
                  <a:lnTo>
                    <a:pt x="2" y="2"/>
                  </a:lnTo>
                  <a:lnTo>
                    <a:pt x="3" y="2"/>
                  </a:lnTo>
                  <a:lnTo>
                    <a:pt x="4" y="4"/>
                  </a:lnTo>
                  <a:lnTo>
                    <a:pt x="5" y="4"/>
                  </a:lnTo>
                  <a:lnTo>
                    <a:pt x="4" y="5"/>
                  </a:lnTo>
                  <a:lnTo>
                    <a:pt x="6" y="4"/>
                  </a:lnTo>
                  <a:lnTo>
                    <a:pt x="7" y="4"/>
                  </a:lnTo>
                  <a:lnTo>
                    <a:pt x="8" y="4"/>
                  </a:lnTo>
                  <a:lnTo>
                    <a:pt x="8" y="3"/>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87" name="Freeform 100"/>
            <p:cNvSpPr>
              <a:spLocks/>
            </p:cNvSpPr>
            <p:nvPr/>
          </p:nvSpPr>
          <p:spPr bwMode="auto">
            <a:xfrm>
              <a:off x="1250" y="3355"/>
              <a:ext cx="162" cy="122"/>
            </a:xfrm>
            <a:custGeom>
              <a:avLst/>
              <a:gdLst>
                <a:gd name="T0" fmla="*/ 158 w 162"/>
                <a:gd name="T1" fmla="*/ 20 h 122"/>
                <a:gd name="T2" fmla="*/ 99 w 162"/>
                <a:gd name="T3" fmla="*/ 0 h 122"/>
                <a:gd name="T4" fmla="*/ 0 w 162"/>
                <a:gd name="T5" fmla="*/ 102 h 122"/>
                <a:gd name="T6" fmla="*/ 61 w 162"/>
                <a:gd name="T7" fmla="*/ 119 h 122"/>
                <a:gd name="T8" fmla="*/ 62 w 162"/>
                <a:gd name="T9" fmla="*/ 121 h 122"/>
                <a:gd name="T10" fmla="*/ 65 w 162"/>
                <a:gd name="T11" fmla="*/ 121 h 122"/>
                <a:gd name="T12" fmla="*/ 67 w 162"/>
                <a:gd name="T13" fmla="*/ 120 h 122"/>
                <a:gd name="T14" fmla="*/ 68 w 162"/>
                <a:gd name="T15" fmla="*/ 119 h 122"/>
                <a:gd name="T16" fmla="*/ 69 w 162"/>
                <a:gd name="T17" fmla="*/ 119 h 122"/>
                <a:gd name="T18" fmla="*/ 73 w 162"/>
                <a:gd name="T19" fmla="*/ 118 h 122"/>
                <a:gd name="T20" fmla="*/ 75 w 162"/>
                <a:gd name="T21" fmla="*/ 117 h 122"/>
                <a:gd name="T22" fmla="*/ 160 w 162"/>
                <a:gd name="T23" fmla="*/ 27 h 122"/>
                <a:gd name="T24" fmla="*/ 161 w 162"/>
                <a:gd name="T25" fmla="*/ 27 h 122"/>
                <a:gd name="T26" fmla="*/ 160 w 162"/>
                <a:gd name="T27" fmla="*/ 24 h 122"/>
                <a:gd name="T28" fmla="*/ 161 w 162"/>
                <a:gd name="T29" fmla="*/ 22 h 122"/>
                <a:gd name="T30" fmla="*/ 161 w 162"/>
                <a:gd name="T31" fmla="*/ 19 h 122"/>
                <a:gd name="T32" fmla="*/ 160 w 162"/>
                <a:gd name="T33" fmla="*/ 20 h 122"/>
                <a:gd name="T34" fmla="*/ 160 w 162"/>
                <a:gd name="T35" fmla="*/ 19 h 122"/>
                <a:gd name="T36" fmla="*/ 158 w 162"/>
                <a:gd name="T37" fmla="*/ 20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2"/>
                <a:gd name="T58" fmla="*/ 0 h 122"/>
                <a:gd name="T59" fmla="*/ 162 w 162"/>
                <a:gd name="T60" fmla="*/ 122 h 1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2" h="122">
                  <a:moveTo>
                    <a:pt x="158" y="20"/>
                  </a:moveTo>
                  <a:lnTo>
                    <a:pt x="99" y="0"/>
                  </a:lnTo>
                  <a:lnTo>
                    <a:pt x="0" y="102"/>
                  </a:lnTo>
                  <a:lnTo>
                    <a:pt x="61" y="119"/>
                  </a:lnTo>
                  <a:lnTo>
                    <a:pt x="62" y="121"/>
                  </a:lnTo>
                  <a:lnTo>
                    <a:pt x="65" y="121"/>
                  </a:lnTo>
                  <a:lnTo>
                    <a:pt x="67" y="120"/>
                  </a:lnTo>
                  <a:lnTo>
                    <a:pt x="68" y="119"/>
                  </a:lnTo>
                  <a:lnTo>
                    <a:pt x="69" y="119"/>
                  </a:lnTo>
                  <a:lnTo>
                    <a:pt x="73" y="118"/>
                  </a:lnTo>
                  <a:lnTo>
                    <a:pt x="75" y="117"/>
                  </a:lnTo>
                  <a:lnTo>
                    <a:pt x="160" y="27"/>
                  </a:lnTo>
                  <a:lnTo>
                    <a:pt x="161" y="27"/>
                  </a:lnTo>
                  <a:lnTo>
                    <a:pt x="160" y="24"/>
                  </a:lnTo>
                  <a:lnTo>
                    <a:pt x="161" y="22"/>
                  </a:lnTo>
                  <a:lnTo>
                    <a:pt x="161" y="19"/>
                  </a:lnTo>
                  <a:lnTo>
                    <a:pt x="160" y="20"/>
                  </a:lnTo>
                  <a:lnTo>
                    <a:pt x="160" y="19"/>
                  </a:lnTo>
                  <a:lnTo>
                    <a:pt x="158" y="20"/>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488" name="Freeform 101"/>
            <p:cNvSpPr>
              <a:spLocks/>
            </p:cNvSpPr>
            <p:nvPr/>
          </p:nvSpPr>
          <p:spPr bwMode="auto">
            <a:xfrm>
              <a:off x="1348" y="3351"/>
              <a:ext cx="60" cy="19"/>
            </a:xfrm>
            <a:custGeom>
              <a:avLst/>
              <a:gdLst>
                <a:gd name="T0" fmla="*/ 6 w 60"/>
                <a:gd name="T1" fmla="*/ 5 h 19"/>
                <a:gd name="T2" fmla="*/ 3 w 60"/>
                <a:gd name="T3" fmla="*/ 5 h 19"/>
                <a:gd name="T4" fmla="*/ 57 w 60"/>
                <a:gd name="T5" fmla="*/ 18 h 19"/>
                <a:gd name="T6" fmla="*/ 59 w 60"/>
                <a:gd name="T7" fmla="*/ 16 h 19"/>
                <a:gd name="T8" fmla="*/ 5 w 60"/>
                <a:gd name="T9" fmla="*/ 0 h 19"/>
                <a:gd name="T10" fmla="*/ 3 w 60"/>
                <a:gd name="T11" fmla="*/ 2 h 19"/>
                <a:gd name="T12" fmla="*/ 5 w 60"/>
                <a:gd name="T13" fmla="*/ 0 h 19"/>
                <a:gd name="T14" fmla="*/ 3 w 60"/>
                <a:gd name="T15" fmla="*/ 1 h 19"/>
                <a:gd name="T16" fmla="*/ 1 w 60"/>
                <a:gd name="T17" fmla="*/ 1 h 19"/>
                <a:gd name="T18" fmla="*/ 0 w 60"/>
                <a:gd name="T19" fmla="*/ 4 h 19"/>
                <a:gd name="T20" fmla="*/ 3 w 60"/>
                <a:gd name="T21" fmla="*/ 5 h 19"/>
                <a:gd name="T22" fmla="*/ 6 w 60"/>
                <a:gd name="T23" fmla="*/ 5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19"/>
                <a:gd name="T38" fmla="*/ 60 w 60"/>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19">
                  <a:moveTo>
                    <a:pt x="6" y="5"/>
                  </a:moveTo>
                  <a:lnTo>
                    <a:pt x="3" y="5"/>
                  </a:lnTo>
                  <a:lnTo>
                    <a:pt x="57" y="18"/>
                  </a:lnTo>
                  <a:lnTo>
                    <a:pt x="59" y="16"/>
                  </a:lnTo>
                  <a:lnTo>
                    <a:pt x="5" y="0"/>
                  </a:lnTo>
                  <a:lnTo>
                    <a:pt x="3" y="2"/>
                  </a:lnTo>
                  <a:lnTo>
                    <a:pt x="5" y="0"/>
                  </a:lnTo>
                  <a:lnTo>
                    <a:pt x="3" y="1"/>
                  </a:lnTo>
                  <a:lnTo>
                    <a:pt x="1" y="1"/>
                  </a:lnTo>
                  <a:lnTo>
                    <a:pt x="0" y="4"/>
                  </a:lnTo>
                  <a:lnTo>
                    <a:pt x="3" y="5"/>
                  </a:lnTo>
                  <a:lnTo>
                    <a:pt x="6" y="5"/>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89" name="Freeform 102"/>
            <p:cNvSpPr>
              <a:spLocks/>
            </p:cNvSpPr>
            <p:nvPr/>
          </p:nvSpPr>
          <p:spPr bwMode="auto">
            <a:xfrm>
              <a:off x="1247" y="3352"/>
              <a:ext cx="102" cy="108"/>
            </a:xfrm>
            <a:custGeom>
              <a:avLst/>
              <a:gdLst>
                <a:gd name="T0" fmla="*/ 3 w 102"/>
                <a:gd name="T1" fmla="*/ 101 h 108"/>
                <a:gd name="T2" fmla="*/ 6 w 102"/>
                <a:gd name="T3" fmla="*/ 106 h 108"/>
                <a:gd name="T4" fmla="*/ 101 w 102"/>
                <a:gd name="T5" fmla="*/ 4 h 108"/>
                <a:gd name="T6" fmla="*/ 97 w 102"/>
                <a:gd name="T7" fmla="*/ 0 h 108"/>
                <a:gd name="T8" fmla="*/ 3 w 102"/>
                <a:gd name="T9" fmla="*/ 103 h 108"/>
                <a:gd name="T10" fmla="*/ 4 w 102"/>
                <a:gd name="T11" fmla="*/ 107 h 108"/>
                <a:gd name="T12" fmla="*/ 3 w 102"/>
                <a:gd name="T13" fmla="*/ 103 h 108"/>
                <a:gd name="T14" fmla="*/ 0 w 102"/>
                <a:gd name="T15" fmla="*/ 104 h 108"/>
                <a:gd name="T16" fmla="*/ 2 w 102"/>
                <a:gd name="T17" fmla="*/ 104 h 108"/>
                <a:gd name="T18" fmla="*/ 3 w 102"/>
                <a:gd name="T19" fmla="*/ 106 h 108"/>
                <a:gd name="T20" fmla="*/ 4 w 102"/>
                <a:gd name="T21" fmla="*/ 107 h 108"/>
                <a:gd name="T22" fmla="*/ 6 w 102"/>
                <a:gd name="T23" fmla="*/ 106 h 108"/>
                <a:gd name="T24" fmla="*/ 3 w 102"/>
                <a:gd name="T25" fmla="*/ 101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2"/>
                <a:gd name="T40" fmla="*/ 0 h 108"/>
                <a:gd name="T41" fmla="*/ 102 w 102"/>
                <a:gd name="T42" fmla="*/ 108 h 1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2" h="108">
                  <a:moveTo>
                    <a:pt x="3" y="101"/>
                  </a:moveTo>
                  <a:lnTo>
                    <a:pt x="6" y="106"/>
                  </a:lnTo>
                  <a:lnTo>
                    <a:pt x="101" y="4"/>
                  </a:lnTo>
                  <a:lnTo>
                    <a:pt x="97" y="0"/>
                  </a:lnTo>
                  <a:lnTo>
                    <a:pt x="3" y="103"/>
                  </a:lnTo>
                  <a:lnTo>
                    <a:pt x="4" y="107"/>
                  </a:lnTo>
                  <a:lnTo>
                    <a:pt x="3" y="103"/>
                  </a:lnTo>
                  <a:lnTo>
                    <a:pt x="0" y="104"/>
                  </a:lnTo>
                  <a:lnTo>
                    <a:pt x="2" y="104"/>
                  </a:lnTo>
                  <a:lnTo>
                    <a:pt x="3" y="106"/>
                  </a:lnTo>
                  <a:lnTo>
                    <a:pt x="4" y="107"/>
                  </a:lnTo>
                  <a:lnTo>
                    <a:pt x="6" y="106"/>
                  </a:lnTo>
                  <a:lnTo>
                    <a:pt x="3" y="101"/>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90" name="Freeform 103"/>
            <p:cNvSpPr>
              <a:spLocks/>
            </p:cNvSpPr>
            <p:nvPr/>
          </p:nvSpPr>
          <p:spPr bwMode="auto">
            <a:xfrm>
              <a:off x="1251" y="3460"/>
              <a:ext cx="59" cy="19"/>
            </a:xfrm>
            <a:custGeom>
              <a:avLst/>
              <a:gdLst>
                <a:gd name="T0" fmla="*/ 57 w 59"/>
                <a:gd name="T1" fmla="*/ 14 h 19"/>
                <a:gd name="T2" fmla="*/ 57 w 59"/>
                <a:gd name="T3" fmla="*/ 14 h 19"/>
                <a:gd name="T4" fmla="*/ 0 w 59"/>
                <a:gd name="T5" fmla="*/ 0 h 19"/>
                <a:gd name="T6" fmla="*/ 0 w 59"/>
                <a:gd name="T7" fmla="*/ 3 h 19"/>
                <a:gd name="T8" fmla="*/ 55 w 59"/>
                <a:gd name="T9" fmla="*/ 18 h 19"/>
                <a:gd name="T10" fmla="*/ 58 w 59"/>
                <a:gd name="T11" fmla="*/ 18 h 19"/>
                <a:gd name="T12" fmla="*/ 58 w 59"/>
                <a:gd name="T13" fmla="*/ 16 h 19"/>
                <a:gd name="T14" fmla="*/ 57 w 59"/>
                <a:gd name="T15" fmla="*/ 15 h 19"/>
                <a:gd name="T16" fmla="*/ 57 w 59"/>
                <a:gd name="T17" fmla="*/ 14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19"/>
                <a:gd name="T29" fmla="*/ 59 w 59"/>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19">
                  <a:moveTo>
                    <a:pt x="57" y="14"/>
                  </a:moveTo>
                  <a:lnTo>
                    <a:pt x="57" y="14"/>
                  </a:lnTo>
                  <a:lnTo>
                    <a:pt x="0" y="0"/>
                  </a:lnTo>
                  <a:lnTo>
                    <a:pt x="0" y="3"/>
                  </a:lnTo>
                  <a:lnTo>
                    <a:pt x="55" y="18"/>
                  </a:lnTo>
                  <a:lnTo>
                    <a:pt x="58" y="18"/>
                  </a:lnTo>
                  <a:lnTo>
                    <a:pt x="58" y="16"/>
                  </a:lnTo>
                  <a:lnTo>
                    <a:pt x="57" y="15"/>
                  </a:lnTo>
                  <a:lnTo>
                    <a:pt x="57" y="14"/>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91" name="Freeform 104"/>
            <p:cNvSpPr>
              <a:spLocks/>
            </p:cNvSpPr>
            <p:nvPr/>
          </p:nvSpPr>
          <p:spPr bwMode="auto">
            <a:xfrm>
              <a:off x="1311" y="3475"/>
              <a:ext cx="15" cy="4"/>
            </a:xfrm>
            <a:custGeom>
              <a:avLst/>
              <a:gdLst>
                <a:gd name="T0" fmla="*/ 11 w 15"/>
                <a:gd name="T1" fmla="*/ 1 h 4"/>
                <a:gd name="T2" fmla="*/ 11 w 15"/>
                <a:gd name="T3" fmla="*/ 1 h 4"/>
                <a:gd name="T4" fmla="*/ 9 w 15"/>
                <a:gd name="T5" fmla="*/ 1 h 4"/>
                <a:gd name="T6" fmla="*/ 9 w 15"/>
                <a:gd name="T7" fmla="*/ 1 h 4"/>
                <a:gd name="T8" fmla="*/ 7 w 15"/>
                <a:gd name="T9" fmla="*/ 0 h 4"/>
                <a:gd name="T10" fmla="*/ 6 w 15"/>
                <a:gd name="T11" fmla="*/ 0 h 4"/>
                <a:gd name="T12" fmla="*/ 5 w 15"/>
                <a:gd name="T13" fmla="*/ 1 h 4"/>
                <a:gd name="T14" fmla="*/ 2 w 15"/>
                <a:gd name="T15" fmla="*/ 1 h 4"/>
                <a:gd name="T16" fmla="*/ 1 w 15"/>
                <a:gd name="T17" fmla="*/ 1 h 4"/>
                <a:gd name="T18" fmla="*/ 0 w 15"/>
                <a:gd name="T19" fmla="*/ 3 h 4"/>
                <a:gd name="T20" fmla="*/ 2 w 15"/>
                <a:gd name="T21" fmla="*/ 3 h 4"/>
                <a:gd name="T22" fmla="*/ 4 w 15"/>
                <a:gd name="T23" fmla="*/ 3 h 4"/>
                <a:gd name="T24" fmla="*/ 5 w 15"/>
                <a:gd name="T25" fmla="*/ 2 h 4"/>
                <a:gd name="T26" fmla="*/ 9 w 15"/>
                <a:gd name="T27" fmla="*/ 3 h 4"/>
                <a:gd name="T28" fmla="*/ 9 w 15"/>
                <a:gd name="T29" fmla="*/ 3 h 4"/>
                <a:gd name="T30" fmla="*/ 11 w 15"/>
                <a:gd name="T31" fmla="*/ 2 h 4"/>
                <a:gd name="T32" fmla="*/ 12 w 15"/>
                <a:gd name="T33" fmla="*/ 2 h 4"/>
                <a:gd name="T34" fmla="*/ 14 w 15"/>
                <a:gd name="T35" fmla="*/ 2 h 4"/>
                <a:gd name="T36" fmla="*/ 14 w 15"/>
                <a:gd name="T37" fmla="*/ 0 h 4"/>
                <a:gd name="T38" fmla="*/ 14 w 15"/>
                <a:gd name="T39" fmla="*/ 0 h 4"/>
                <a:gd name="T40" fmla="*/ 14 w 15"/>
                <a:gd name="T41" fmla="*/ 1 h 4"/>
                <a:gd name="T42" fmla="*/ 14 w 15"/>
                <a:gd name="T43" fmla="*/ 0 h 4"/>
                <a:gd name="T44" fmla="*/ 12 w 15"/>
                <a:gd name="T45" fmla="*/ 0 h 4"/>
                <a:gd name="T46" fmla="*/ 11 w 15"/>
                <a:gd name="T47" fmla="*/ 1 h 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
                <a:gd name="T73" fmla="*/ 0 h 4"/>
                <a:gd name="T74" fmla="*/ 15 w 15"/>
                <a:gd name="T75" fmla="*/ 4 h 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 h="4">
                  <a:moveTo>
                    <a:pt x="11" y="1"/>
                  </a:moveTo>
                  <a:lnTo>
                    <a:pt x="11" y="1"/>
                  </a:lnTo>
                  <a:lnTo>
                    <a:pt x="9" y="1"/>
                  </a:lnTo>
                  <a:lnTo>
                    <a:pt x="7" y="0"/>
                  </a:lnTo>
                  <a:lnTo>
                    <a:pt x="6" y="0"/>
                  </a:lnTo>
                  <a:lnTo>
                    <a:pt x="5" y="1"/>
                  </a:lnTo>
                  <a:lnTo>
                    <a:pt x="2" y="1"/>
                  </a:lnTo>
                  <a:lnTo>
                    <a:pt x="1" y="1"/>
                  </a:lnTo>
                  <a:lnTo>
                    <a:pt x="0" y="3"/>
                  </a:lnTo>
                  <a:lnTo>
                    <a:pt x="2" y="3"/>
                  </a:lnTo>
                  <a:lnTo>
                    <a:pt x="4" y="3"/>
                  </a:lnTo>
                  <a:lnTo>
                    <a:pt x="5" y="2"/>
                  </a:lnTo>
                  <a:lnTo>
                    <a:pt x="9" y="3"/>
                  </a:lnTo>
                  <a:lnTo>
                    <a:pt x="11" y="2"/>
                  </a:lnTo>
                  <a:lnTo>
                    <a:pt x="12" y="2"/>
                  </a:lnTo>
                  <a:lnTo>
                    <a:pt x="14" y="2"/>
                  </a:lnTo>
                  <a:lnTo>
                    <a:pt x="14" y="0"/>
                  </a:lnTo>
                  <a:lnTo>
                    <a:pt x="14" y="1"/>
                  </a:lnTo>
                  <a:lnTo>
                    <a:pt x="14" y="0"/>
                  </a:lnTo>
                  <a:lnTo>
                    <a:pt x="12" y="0"/>
                  </a:lnTo>
                  <a:lnTo>
                    <a:pt x="11" y="1"/>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92" name="Freeform 105"/>
            <p:cNvSpPr>
              <a:spLocks/>
            </p:cNvSpPr>
            <p:nvPr/>
          </p:nvSpPr>
          <p:spPr bwMode="auto">
            <a:xfrm>
              <a:off x="1326" y="3380"/>
              <a:ext cx="88" cy="94"/>
            </a:xfrm>
            <a:custGeom>
              <a:avLst/>
              <a:gdLst>
                <a:gd name="T0" fmla="*/ 81 w 88"/>
                <a:gd name="T1" fmla="*/ 2 h 94"/>
                <a:gd name="T2" fmla="*/ 81 w 88"/>
                <a:gd name="T3" fmla="*/ 2 h 94"/>
                <a:gd name="T4" fmla="*/ 0 w 88"/>
                <a:gd name="T5" fmla="*/ 90 h 94"/>
                <a:gd name="T6" fmla="*/ 3 w 88"/>
                <a:gd name="T7" fmla="*/ 93 h 94"/>
                <a:gd name="T8" fmla="*/ 85 w 88"/>
                <a:gd name="T9" fmla="*/ 4 h 94"/>
                <a:gd name="T10" fmla="*/ 87 w 88"/>
                <a:gd name="T11" fmla="*/ 2 h 94"/>
                <a:gd name="T12" fmla="*/ 87 w 88"/>
                <a:gd name="T13" fmla="*/ 2 h 94"/>
                <a:gd name="T14" fmla="*/ 84 w 88"/>
                <a:gd name="T15" fmla="*/ 2 h 94"/>
                <a:gd name="T16" fmla="*/ 85 w 88"/>
                <a:gd name="T17" fmla="*/ 1 h 94"/>
                <a:gd name="T18" fmla="*/ 84 w 88"/>
                <a:gd name="T19" fmla="*/ 0 h 94"/>
                <a:gd name="T20" fmla="*/ 81 w 88"/>
                <a:gd name="T21" fmla="*/ 2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94"/>
                <a:gd name="T35" fmla="*/ 88 w 88"/>
                <a:gd name="T36" fmla="*/ 94 h 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94">
                  <a:moveTo>
                    <a:pt x="81" y="2"/>
                  </a:moveTo>
                  <a:lnTo>
                    <a:pt x="81" y="2"/>
                  </a:lnTo>
                  <a:lnTo>
                    <a:pt x="0" y="90"/>
                  </a:lnTo>
                  <a:lnTo>
                    <a:pt x="3" y="93"/>
                  </a:lnTo>
                  <a:lnTo>
                    <a:pt x="85" y="4"/>
                  </a:lnTo>
                  <a:lnTo>
                    <a:pt x="87" y="2"/>
                  </a:lnTo>
                  <a:lnTo>
                    <a:pt x="84" y="2"/>
                  </a:lnTo>
                  <a:lnTo>
                    <a:pt x="85" y="1"/>
                  </a:lnTo>
                  <a:lnTo>
                    <a:pt x="84" y="0"/>
                  </a:lnTo>
                  <a:lnTo>
                    <a:pt x="81" y="2"/>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93" name="Freeform 106"/>
            <p:cNvSpPr>
              <a:spLocks/>
            </p:cNvSpPr>
            <p:nvPr/>
          </p:nvSpPr>
          <p:spPr bwMode="auto">
            <a:xfrm>
              <a:off x="1409" y="3370"/>
              <a:ext cx="8" cy="10"/>
            </a:xfrm>
            <a:custGeom>
              <a:avLst/>
              <a:gdLst>
                <a:gd name="T0" fmla="*/ 2 w 8"/>
                <a:gd name="T1" fmla="*/ 3 h 10"/>
                <a:gd name="T2" fmla="*/ 2 w 8"/>
                <a:gd name="T3" fmla="*/ 3 h 10"/>
                <a:gd name="T4" fmla="*/ 3 w 8"/>
                <a:gd name="T5" fmla="*/ 4 h 10"/>
                <a:gd name="T6" fmla="*/ 3 w 8"/>
                <a:gd name="T7" fmla="*/ 5 h 10"/>
                <a:gd name="T8" fmla="*/ 4 w 8"/>
                <a:gd name="T9" fmla="*/ 5 h 10"/>
                <a:gd name="T10" fmla="*/ 4 w 8"/>
                <a:gd name="T11" fmla="*/ 6 h 10"/>
                <a:gd name="T12" fmla="*/ 3 w 8"/>
                <a:gd name="T13" fmla="*/ 7 h 10"/>
                <a:gd name="T14" fmla="*/ 3 w 8"/>
                <a:gd name="T15" fmla="*/ 9 h 10"/>
                <a:gd name="T16" fmla="*/ 5 w 8"/>
                <a:gd name="T17" fmla="*/ 8 h 10"/>
                <a:gd name="T18" fmla="*/ 6 w 8"/>
                <a:gd name="T19" fmla="*/ 6 h 10"/>
                <a:gd name="T20" fmla="*/ 6 w 8"/>
                <a:gd name="T21" fmla="*/ 4 h 10"/>
                <a:gd name="T22" fmla="*/ 7 w 8"/>
                <a:gd name="T23" fmla="*/ 3 h 10"/>
                <a:gd name="T24" fmla="*/ 5 w 8"/>
                <a:gd name="T25" fmla="*/ 2 h 10"/>
                <a:gd name="T26" fmla="*/ 4 w 8"/>
                <a:gd name="T27" fmla="*/ 2 h 10"/>
                <a:gd name="T28" fmla="*/ 3 w 8"/>
                <a:gd name="T29" fmla="*/ 0 h 10"/>
                <a:gd name="T30" fmla="*/ 2 w 8"/>
                <a:gd name="T31" fmla="*/ 0 h 10"/>
                <a:gd name="T32" fmla="*/ 1 w 8"/>
                <a:gd name="T33" fmla="*/ 0 h 10"/>
                <a:gd name="T34" fmla="*/ 1 w 8"/>
                <a:gd name="T35" fmla="*/ 2 h 10"/>
                <a:gd name="T36" fmla="*/ 0 w 8"/>
                <a:gd name="T37" fmla="*/ 3 h 10"/>
                <a:gd name="T38" fmla="*/ 2 w 8"/>
                <a:gd name="T39" fmla="*/ 3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
                <a:gd name="T61" fmla="*/ 0 h 10"/>
                <a:gd name="T62" fmla="*/ 8 w 8"/>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 h="10">
                  <a:moveTo>
                    <a:pt x="2" y="3"/>
                  </a:moveTo>
                  <a:lnTo>
                    <a:pt x="2" y="3"/>
                  </a:lnTo>
                  <a:lnTo>
                    <a:pt x="3" y="4"/>
                  </a:lnTo>
                  <a:lnTo>
                    <a:pt x="3" y="5"/>
                  </a:lnTo>
                  <a:lnTo>
                    <a:pt x="4" y="5"/>
                  </a:lnTo>
                  <a:lnTo>
                    <a:pt x="4" y="6"/>
                  </a:lnTo>
                  <a:lnTo>
                    <a:pt x="3" y="7"/>
                  </a:lnTo>
                  <a:lnTo>
                    <a:pt x="3" y="9"/>
                  </a:lnTo>
                  <a:lnTo>
                    <a:pt x="5" y="8"/>
                  </a:lnTo>
                  <a:lnTo>
                    <a:pt x="6" y="6"/>
                  </a:lnTo>
                  <a:lnTo>
                    <a:pt x="6" y="4"/>
                  </a:lnTo>
                  <a:lnTo>
                    <a:pt x="7" y="3"/>
                  </a:lnTo>
                  <a:lnTo>
                    <a:pt x="5" y="2"/>
                  </a:lnTo>
                  <a:lnTo>
                    <a:pt x="4" y="2"/>
                  </a:lnTo>
                  <a:lnTo>
                    <a:pt x="3" y="0"/>
                  </a:lnTo>
                  <a:lnTo>
                    <a:pt x="2" y="0"/>
                  </a:lnTo>
                  <a:lnTo>
                    <a:pt x="1" y="0"/>
                  </a:lnTo>
                  <a:lnTo>
                    <a:pt x="1" y="2"/>
                  </a:lnTo>
                  <a:lnTo>
                    <a:pt x="0" y="3"/>
                  </a:lnTo>
                  <a:lnTo>
                    <a:pt x="2" y="3"/>
                  </a:lnTo>
                </a:path>
              </a:pathLst>
            </a:custGeom>
            <a:solidFill>
              <a:srgbClr val="0E0D0D"/>
            </a:solidFill>
            <a:ln w="12700" cap="rnd" cmpd="sng">
              <a:noFill/>
              <a:prstDash val="solid"/>
              <a:round/>
              <a:headEnd type="none" w="med" len="med"/>
              <a:tailEnd type="none" w="med" len="med"/>
            </a:ln>
          </p:spPr>
          <p:txBody>
            <a:bodyPr/>
            <a:lstStyle/>
            <a:p>
              <a:endParaRPr lang="tr-TR"/>
            </a:p>
          </p:txBody>
        </p:sp>
        <p:sp>
          <p:nvSpPr>
            <p:cNvPr id="18494" name="Freeform 107"/>
            <p:cNvSpPr>
              <a:spLocks/>
            </p:cNvSpPr>
            <p:nvPr/>
          </p:nvSpPr>
          <p:spPr bwMode="auto">
            <a:xfrm>
              <a:off x="1298" y="3282"/>
              <a:ext cx="22" cy="47"/>
            </a:xfrm>
            <a:custGeom>
              <a:avLst/>
              <a:gdLst>
                <a:gd name="T0" fmla="*/ 4 w 22"/>
                <a:gd name="T1" fmla="*/ 0 h 47"/>
                <a:gd name="T2" fmla="*/ 21 w 22"/>
                <a:gd name="T3" fmla="*/ 46 h 47"/>
                <a:gd name="T4" fmla="*/ 0 w 22"/>
                <a:gd name="T5" fmla="*/ 4 h 47"/>
                <a:gd name="T6" fmla="*/ 4 w 22"/>
                <a:gd name="T7" fmla="*/ 0 h 47"/>
                <a:gd name="T8" fmla="*/ 0 60000 65536"/>
                <a:gd name="T9" fmla="*/ 0 60000 65536"/>
                <a:gd name="T10" fmla="*/ 0 60000 65536"/>
                <a:gd name="T11" fmla="*/ 0 60000 65536"/>
                <a:gd name="T12" fmla="*/ 0 w 22"/>
                <a:gd name="T13" fmla="*/ 0 h 47"/>
                <a:gd name="T14" fmla="*/ 22 w 22"/>
                <a:gd name="T15" fmla="*/ 47 h 47"/>
              </a:gdLst>
              <a:ahLst/>
              <a:cxnLst>
                <a:cxn ang="T8">
                  <a:pos x="T0" y="T1"/>
                </a:cxn>
                <a:cxn ang="T9">
                  <a:pos x="T2" y="T3"/>
                </a:cxn>
                <a:cxn ang="T10">
                  <a:pos x="T4" y="T5"/>
                </a:cxn>
                <a:cxn ang="T11">
                  <a:pos x="T6" y="T7"/>
                </a:cxn>
              </a:cxnLst>
              <a:rect l="T12" t="T13" r="T14" b="T15"/>
              <a:pathLst>
                <a:path w="22" h="47">
                  <a:moveTo>
                    <a:pt x="4" y="0"/>
                  </a:moveTo>
                  <a:lnTo>
                    <a:pt x="21" y="46"/>
                  </a:lnTo>
                  <a:lnTo>
                    <a:pt x="0" y="4"/>
                  </a:lnTo>
                  <a:lnTo>
                    <a:pt x="4" y="0"/>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495" name="Freeform 108"/>
            <p:cNvSpPr>
              <a:spLocks/>
            </p:cNvSpPr>
            <p:nvPr/>
          </p:nvSpPr>
          <p:spPr bwMode="auto">
            <a:xfrm>
              <a:off x="1355" y="3361"/>
              <a:ext cx="48" cy="19"/>
            </a:xfrm>
            <a:custGeom>
              <a:avLst/>
              <a:gdLst>
                <a:gd name="T0" fmla="*/ 47 w 48"/>
                <a:gd name="T1" fmla="*/ 13 h 19"/>
                <a:gd name="T2" fmla="*/ 0 w 48"/>
                <a:gd name="T3" fmla="*/ 0 h 19"/>
                <a:gd name="T4" fmla="*/ 42 w 48"/>
                <a:gd name="T5" fmla="*/ 18 h 19"/>
                <a:gd name="T6" fmla="*/ 47 w 48"/>
                <a:gd name="T7" fmla="*/ 13 h 19"/>
                <a:gd name="T8" fmla="*/ 0 60000 65536"/>
                <a:gd name="T9" fmla="*/ 0 60000 65536"/>
                <a:gd name="T10" fmla="*/ 0 60000 65536"/>
                <a:gd name="T11" fmla="*/ 0 60000 65536"/>
                <a:gd name="T12" fmla="*/ 0 w 48"/>
                <a:gd name="T13" fmla="*/ 0 h 19"/>
                <a:gd name="T14" fmla="*/ 48 w 48"/>
                <a:gd name="T15" fmla="*/ 19 h 19"/>
              </a:gdLst>
              <a:ahLst/>
              <a:cxnLst>
                <a:cxn ang="T8">
                  <a:pos x="T0" y="T1"/>
                </a:cxn>
                <a:cxn ang="T9">
                  <a:pos x="T2" y="T3"/>
                </a:cxn>
                <a:cxn ang="T10">
                  <a:pos x="T4" y="T5"/>
                </a:cxn>
                <a:cxn ang="T11">
                  <a:pos x="T6" y="T7"/>
                </a:cxn>
              </a:cxnLst>
              <a:rect l="T12" t="T13" r="T14" b="T15"/>
              <a:pathLst>
                <a:path w="48" h="19">
                  <a:moveTo>
                    <a:pt x="47" y="13"/>
                  </a:moveTo>
                  <a:lnTo>
                    <a:pt x="0" y="0"/>
                  </a:lnTo>
                  <a:lnTo>
                    <a:pt x="42" y="18"/>
                  </a:lnTo>
                  <a:lnTo>
                    <a:pt x="47" y="13"/>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496" name="Freeform 109"/>
            <p:cNvSpPr>
              <a:spLocks/>
            </p:cNvSpPr>
            <p:nvPr/>
          </p:nvSpPr>
          <p:spPr bwMode="auto">
            <a:xfrm>
              <a:off x="1290" y="3290"/>
              <a:ext cx="20" cy="48"/>
            </a:xfrm>
            <a:custGeom>
              <a:avLst/>
              <a:gdLst>
                <a:gd name="T0" fmla="*/ 4 w 20"/>
                <a:gd name="T1" fmla="*/ 0 h 48"/>
                <a:gd name="T2" fmla="*/ 19 w 20"/>
                <a:gd name="T3" fmla="*/ 47 h 48"/>
                <a:gd name="T4" fmla="*/ 0 w 20"/>
                <a:gd name="T5" fmla="*/ 5 h 48"/>
                <a:gd name="T6" fmla="*/ 4 w 20"/>
                <a:gd name="T7" fmla="*/ 0 h 48"/>
                <a:gd name="T8" fmla="*/ 0 60000 65536"/>
                <a:gd name="T9" fmla="*/ 0 60000 65536"/>
                <a:gd name="T10" fmla="*/ 0 60000 65536"/>
                <a:gd name="T11" fmla="*/ 0 60000 65536"/>
                <a:gd name="T12" fmla="*/ 0 w 20"/>
                <a:gd name="T13" fmla="*/ 0 h 48"/>
                <a:gd name="T14" fmla="*/ 20 w 20"/>
                <a:gd name="T15" fmla="*/ 48 h 48"/>
              </a:gdLst>
              <a:ahLst/>
              <a:cxnLst>
                <a:cxn ang="T8">
                  <a:pos x="T0" y="T1"/>
                </a:cxn>
                <a:cxn ang="T9">
                  <a:pos x="T2" y="T3"/>
                </a:cxn>
                <a:cxn ang="T10">
                  <a:pos x="T4" y="T5"/>
                </a:cxn>
                <a:cxn ang="T11">
                  <a:pos x="T6" y="T7"/>
                </a:cxn>
              </a:cxnLst>
              <a:rect l="T12" t="T13" r="T14" b="T15"/>
              <a:pathLst>
                <a:path w="20" h="48">
                  <a:moveTo>
                    <a:pt x="4" y="0"/>
                  </a:moveTo>
                  <a:lnTo>
                    <a:pt x="19" y="47"/>
                  </a:lnTo>
                  <a:lnTo>
                    <a:pt x="0" y="5"/>
                  </a:lnTo>
                  <a:lnTo>
                    <a:pt x="4" y="0"/>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497" name="Freeform 110"/>
            <p:cNvSpPr>
              <a:spLocks/>
            </p:cNvSpPr>
            <p:nvPr/>
          </p:nvSpPr>
          <p:spPr bwMode="auto">
            <a:xfrm>
              <a:off x="1345" y="3371"/>
              <a:ext cx="48" cy="18"/>
            </a:xfrm>
            <a:custGeom>
              <a:avLst/>
              <a:gdLst>
                <a:gd name="T0" fmla="*/ 47 w 48"/>
                <a:gd name="T1" fmla="*/ 12 h 18"/>
                <a:gd name="T2" fmla="*/ 0 w 48"/>
                <a:gd name="T3" fmla="*/ 0 h 18"/>
                <a:gd name="T4" fmla="*/ 43 w 48"/>
                <a:gd name="T5" fmla="*/ 17 h 18"/>
                <a:gd name="T6" fmla="*/ 47 w 48"/>
                <a:gd name="T7" fmla="*/ 12 h 18"/>
                <a:gd name="T8" fmla="*/ 0 60000 65536"/>
                <a:gd name="T9" fmla="*/ 0 60000 65536"/>
                <a:gd name="T10" fmla="*/ 0 60000 65536"/>
                <a:gd name="T11" fmla="*/ 0 60000 65536"/>
                <a:gd name="T12" fmla="*/ 0 w 48"/>
                <a:gd name="T13" fmla="*/ 0 h 18"/>
                <a:gd name="T14" fmla="*/ 48 w 48"/>
                <a:gd name="T15" fmla="*/ 18 h 18"/>
              </a:gdLst>
              <a:ahLst/>
              <a:cxnLst>
                <a:cxn ang="T8">
                  <a:pos x="T0" y="T1"/>
                </a:cxn>
                <a:cxn ang="T9">
                  <a:pos x="T2" y="T3"/>
                </a:cxn>
                <a:cxn ang="T10">
                  <a:pos x="T4" y="T5"/>
                </a:cxn>
                <a:cxn ang="T11">
                  <a:pos x="T6" y="T7"/>
                </a:cxn>
              </a:cxnLst>
              <a:rect l="T12" t="T13" r="T14" b="T15"/>
              <a:pathLst>
                <a:path w="48" h="18">
                  <a:moveTo>
                    <a:pt x="47" y="12"/>
                  </a:moveTo>
                  <a:lnTo>
                    <a:pt x="0" y="0"/>
                  </a:lnTo>
                  <a:lnTo>
                    <a:pt x="43" y="17"/>
                  </a:lnTo>
                  <a:lnTo>
                    <a:pt x="47" y="12"/>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498" name="Freeform 111"/>
            <p:cNvSpPr>
              <a:spLocks/>
            </p:cNvSpPr>
            <p:nvPr/>
          </p:nvSpPr>
          <p:spPr bwMode="auto">
            <a:xfrm>
              <a:off x="1280" y="3301"/>
              <a:ext cx="21" cy="47"/>
            </a:xfrm>
            <a:custGeom>
              <a:avLst/>
              <a:gdLst>
                <a:gd name="T0" fmla="*/ 6 w 21"/>
                <a:gd name="T1" fmla="*/ 0 h 47"/>
                <a:gd name="T2" fmla="*/ 20 w 21"/>
                <a:gd name="T3" fmla="*/ 46 h 47"/>
                <a:gd name="T4" fmla="*/ 0 w 21"/>
                <a:gd name="T5" fmla="*/ 5 h 47"/>
                <a:gd name="T6" fmla="*/ 6 w 21"/>
                <a:gd name="T7" fmla="*/ 0 h 47"/>
                <a:gd name="T8" fmla="*/ 0 60000 65536"/>
                <a:gd name="T9" fmla="*/ 0 60000 65536"/>
                <a:gd name="T10" fmla="*/ 0 60000 65536"/>
                <a:gd name="T11" fmla="*/ 0 60000 65536"/>
                <a:gd name="T12" fmla="*/ 0 w 21"/>
                <a:gd name="T13" fmla="*/ 0 h 47"/>
                <a:gd name="T14" fmla="*/ 21 w 21"/>
                <a:gd name="T15" fmla="*/ 47 h 47"/>
              </a:gdLst>
              <a:ahLst/>
              <a:cxnLst>
                <a:cxn ang="T8">
                  <a:pos x="T0" y="T1"/>
                </a:cxn>
                <a:cxn ang="T9">
                  <a:pos x="T2" y="T3"/>
                </a:cxn>
                <a:cxn ang="T10">
                  <a:pos x="T4" y="T5"/>
                </a:cxn>
                <a:cxn ang="T11">
                  <a:pos x="T6" y="T7"/>
                </a:cxn>
              </a:cxnLst>
              <a:rect l="T12" t="T13" r="T14" b="T15"/>
              <a:pathLst>
                <a:path w="21" h="47">
                  <a:moveTo>
                    <a:pt x="6" y="0"/>
                  </a:moveTo>
                  <a:lnTo>
                    <a:pt x="20" y="46"/>
                  </a:lnTo>
                  <a:lnTo>
                    <a:pt x="0" y="5"/>
                  </a:lnTo>
                  <a:lnTo>
                    <a:pt x="6" y="0"/>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499" name="Freeform 112"/>
            <p:cNvSpPr>
              <a:spLocks/>
            </p:cNvSpPr>
            <p:nvPr/>
          </p:nvSpPr>
          <p:spPr bwMode="auto">
            <a:xfrm>
              <a:off x="1336" y="3379"/>
              <a:ext cx="49" cy="20"/>
            </a:xfrm>
            <a:custGeom>
              <a:avLst/>
              <a:gdLst>
                <a:gd name="T0" fmla="*/ 48 w 49"/>
                <a:gd name="T1" fmla="*/ 14 h 20"/>
                <a:gd name="T2" fmla="*/ 0 w 49"/>
                <a:gd name="T3" fmla="*/ 0 h 20"/>
                <a:gd name="T4" fmla="*/ 45 w 49"/>
                <a:gd name="T5" fmla="*/ 19 h 20"/>
                <a:gd name="T6" fmla="*/ 48 w 49"/>
                <a:gd name="T7" fmla="*/ 14 h 20"/>
                <a:gd name="T8" fmla="*/ 0 60000 65536"/>
                <a:gd name="T9" fmla="*/ 0 60000 65536"/>
                <a:gd name="T10" fmla="*/ 0 60000 65536"/>
                <a:gd name="T11" fmla="*/ 0 60000 65536"/>
                <a:gd name="T12" fmla="*/ 0 w 49"/>
                <a:gd name="T13" fmla="*/ 0 h 20"/>
                <a:gd name="T14" fmla="*/ 49 w 49"/>
                <a:gd name="T15" fmla="*/ 20 h 20"/>
              </a:gdLst>
              <a:ahLst/>
              <a:cxnLst>
                <a:cxn ang="T8">
                  <a:pos x="T0" y="T1"/>
                </a:cxn>
                <a:cxn ang="T9">
                  <a:pos x="T2" y="T3"/>
                </a:cxn>
                <a:cxn ang="T10">
                  <a:pos x="T4" y="T5"/>
                </a:cxn>
                <a:cxn ang="T11">
                  <a:pos x="T6" y="T7"/>
                </a:cxn>
              </a:cxnLst>
              <a:rect l="T12" t="T13" r="T14" b="T15"/>
              <a:pathLst>
                <a:path w="49" h="20">
                  <a:moveTo>
                    <a:pt x="48" y="14"/>
                  </a:moveTo>
                  <a:lnTo>
                    <a:pt x="0" y="0"/>
                  </a:lnTo>
                  <a:lnTo>
                    <a:pt x="45" y="19"/>
                  </a:lnTo>
                  <a:lnTo>
                    <a:pt x="48" y="14"/>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500" name="Freeform 113"/>
            <p:cNvSpPr>
              <a:spLocks/>
            </p:cNvSpPr>
            <p:nvPr/>
          </p:nvSpPr>
          <p:spPr bwMode="auto">
            <a:xfrm>
              <a:off x="1272" y="3309"/>
              <a:ext cx="22" cy="48"/>
            </a:xfrm>
            <a:custGeom>
              <a:avLst/>
              <a:gdLst>
                <a:gd name="T0" fmla="*/ 5 w 22"/>
                <a:gd name="T1" fmla="*/ 0 h 48"/>
                <a:gd name="T2" fmla="*/ 21 w 22"/>
                <a:gd name="T3" fmla="*/ 47 h 48"/>
                <a:gd name="T4" fmla="*/ 0 w 22"/>
                <a:gd name="T5" fmla="*/ 3 h 48"/>
                <a:gd name="T6" fmla="*/ 5 w 22"/>
                <a:gd name="T7" fmla="*/ 0 h 48"/>
                <a:gd name="T8" fmla="*/ 0 60000 65536"/>
                <a:gd name="T9" fmla="*/ 0 60000 65536"/>
                <a:gd name="T10" fmla="*/ 0 60000 65536"/>
                <a:gd name="T11" fmla="*/ 0 60000 65536"/>
                <a:gd name="T12" fmla="*/ 0 w 22"/>
                <a:gd name="T13" fmla="*/ 0 h 48"/>
                <a:gd name="T14" fmla="*/ 22 w 22"/>
                <a:gd name="T15" fmla="*/ 48 h 48"/>
              </a:gdLst>
              <a:ahLst/>
              <a:cxnLst>
                <a:cxn ang="T8">
                  <a:pos x="T0" y="T1"/>
                </a:cxn>
                <a:cxn ang="T9">
                  <a:pos x="T2" y="T3"/>
                </a:cxn>
                <a:cxn ang="T10">
                  <a:pos x="T4" y="T5"/>
                </a:cxn>
                <a:cxn ang="T11">
                  <a:pos x="T6" y="T7"/>
                </a:cxn>
              </a:cxnLst>
              <a:rect l="T12" t="T13" r="T14" b="T15"/>
              <a:pathLst>
                <a:path w="22" h="48">
                  <a:moveTo>
                    <a:pt x="5" y="0"/>
                  </a:moveTo>
                  <a:lnTo>
                    <a:pt x="21" y="47"/>
                  </a:lnTo>
                  <a:lnTo>
                    <a:pt x="0" y="3"/>
                  </a:lnTo>
                  <a:lnTo>
                    <a:pt x="5" y="0"/>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501" name="Freeform 114"/>
            <p:cNvSpPr>
              <a:spLocks/>
            </p:cNvSpPr>
            <p:nvPr/>
          </p:nvSpPr>
          <p:spPr bwMode="auto">
            <a:xfrm>
              <a:off x="1330" y="3390"/>
              <a:ext cx="47" cy="17"/>
            </a:xfrm>
            <a:custGeom>
              <a:avLst/>
              <a:gdLst>
                <a:gd name="T0" fmla="*/ 46 w 47"/>
                <a:gd name="T1" fmla="*/ 12 h 17"/>
                <a:gd name="T2" fmla="*/ 0 w 47"/>
                <a:gd name="T3" fmla="*/ 0 h 17"/>
                <a:gd name="T4" fmla="*/ 41 w 47"/>
                <a:gd name="T5" fmla="*/ 16 h 17"/>
                <a:gd name="T6" fmla="*/ 46 w 47"/>
                <a:gd name="T7" fmla="*/ 12 h 17"/>
                <a:gd name="T8" fmla="*/ 0 60000 65536"/>
                <a:gd name="T9" fmla="*/ 0 60000 65536"/>
                <a:gd name="T10" fmla="*/ 0 60000 65536"/>
                <a:gd name="T11" fmla="*/ 0 60000 65536"/>
                <a:gd name="T12" fmla="*/ 0 w 47"/>
                <a:gd name="T13" fmla="*/ 0 h 17"/>
                <a:gd name="T14" fmla="*/ 47 w 47"/>
                <a:gd name="T15" fmla="*/ 17 h 17"/>
              </a:gdLst>
              <a:ahLst/>
              <a:cxnLst>
                <a:cxn ang="T8">
                  <a:pos x="T0" y="T1"/>
                </a:cxn>
                <a:cxn ang="T9">
                  <a:pos x="T2" y="T3"/>
                </a:cxn>
                <a:cxn ang="T10">
                  <a:pos x="T4" y="T5"/>
                </a:cxn>
                <a:cxn ang="T11">
                  <a:pos x="T6" y="T7"/>
                </a:cxn>
              </a:cxnLst>
              <a:rect l="T12" t="T13" r="T14" b="T15"/>
              <a:pathLst>
                <a:path w="47" h="17">
                  <a:moveTo>
                    <a:pt x="46" y="12"/>
                  </a:moveTo>
                  <a:lnTo>
                    <a:pt x="0" y="0"/>
                  </a:lnTo>
                  <a:lnTo>
                    <a:pt x="41" y="16"/>
                  </a:lnTo>
                  <a:lnTo>
                    <a:pt x="46" y="12"/>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502" name="Freeform 115"/>
            <p:cNvSpPr>
              <a:spLocks/>
            </p:cNvSpPr>
            <p:nvPr/>
          </p:nvSpPr>
          <p:spPr bwMode="auto">
            <a:xfrm>
              <a:off x="1263" y="3319"/>
              <a:ext cx="22" cy="47"/>
            </a:xfrm>
            <a:custGeom>
              <a:avLst/>
              <a:gdLst>
                <a:gd name="T0" fmla="*/ 5 w 22"/>
                <a:gd name="T1" fmla="*/ 0 h 47"/>
                <a:gd name="T2" fmla="*/ 21 w 22"/>
                <a:gd name="T3" fmla="*/ 46 h 47"/>
                <a:gd name="T4" fmla="*/ 0 w 22"/>
                <a:gd name="T5" fmla="*/ 6 h 47"/>
                <a:gd name="T6" fmla="*/ 5 w 22"/>
                <a:gd name="T7" fmla="*/ 0 h 47"/>
                <a:gd name="T8" fmla="*/ 0 60000 65536"/>
                <a:gd name="T9" fmla="*/ 0 60000 65536"/>
                <a:gd name="T10" fmla="*/ 0 60000 65536"/>
                <a:gd name="T11" fmla="*/ 0 60000 65536"/>
                <a:gd name="T12" fmla="*/ 0 w 22"/>
                <a:gd name="T13" fmla="*/ 0 h 47"/>
                <a:gd name="T14" fmla="*/ 22 w 22"/>
                <a:gd name="T15" fmla="*/ 47 h 47"/>
              </a:gdLst>
              <a:ahLst/>
              <a:cxnLst>
                <a:cxn ang="T8">
                  <a:pos x="T0" y="T1"/>
                </a:cxn>
                <a:cxn ang="T9">
                  <a:pos x="T2" y="T3"/>
                </a:cxn>
                <a:cxn ang="T10">
                  <a:pos x="T4" y="T5"/>
                </a:cxn>
                <a:cxn ang="T11">
                  <a:pos x="T6" y="T7"/>
                </a:cxn>
              </a:cxnLst>
              <a:rect l="T12" t="T13" r="T14" b="T15"/>
              <a:pathLst>
                <a:path w="22" h="47">
                  <a:moveTo>
                    <a:pt x="5" y="0"/>
                  </a:moveTo>
                  <a:lnTo>
                    <a:pt x="21" y="46"/>
                  </a:lnTo>
                  <a:lnTo>
                    <a:pt x="0" y="6"/>
                  </a:lnTo>
                  <a:lnTo>
                    <a:pt x="5" y="0"/>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503" name="Freeform 116"/>
            <p:cNvSpPr>
              <a:spLocks/>
            </p:cNvSpPr>
            <p:nvPr/>
          </p:nvSpPr>
          <p:spPr bwMode="auto">
            <a:xfrm>
              <a:off x="1320" y="3399"/>
              <a:ext cx="49" cy="18"/>
            </a:xfrm>
            <a:custGeom>
              <a:avLst/>
              <a:gdLst>
                <a:gd name="T0" fmla="*/ 48 w 49"/>
                <a:gd name="T1" fmla="*/ 11 h 18"/>
                <a:gd name="T2" fmla="*/ 0 w 49"/>
                <a:gd name="T3" fmla="*/ 0 h 18"/>
                <a:gd name="T4" fmla="*/ 41 w 49"/>
                <a:gd name="T5" fmla="*/ 17 h 18"/>
                <a:gd name="T6" fmla="*/ 48 w 49"/>
                <a:gd name="T7" fmla="*/ 11 h 18"/>
                <a:gd name="T8" fmla="*/ 0 60000 65536"/>
                <a:gd name="T9" fmla="*/ 0 60000 65536"/>
                <a:gd name="T10" fmla="*/ 0 60000 65536"/>
                <a:gd name="T11" fmla="*/ 0 60000 65536"/>
                <a:gd name="T12" fmla="*/ 0 w 49"/>
                <a:gd name="T13" fmla="*/ 0 h 18"/>
                <a:gd name="T14" fmla="*/ 49 w 49"/>
                <a:gd name="T15" fmla="*/ 18 h 18"/>
              </a:gdLst>
              <a:ahLst/>
              <a:cxnLst>
                <a:cxn ang="T8">
                  <a:pos x="T0" y="T1"/>
                </a:cxn>
                <a:cxn ang="T9">
                  <a:pos x="T2" y="T3"/>
                </a:cxn>
                <a:cxn ang="T10">
                  <a:pos x="T4" y="T5"/>
                </a:cxn>
                <a:cxn ang="T11">
                  <a:pos x="T6" y="T7"/>
                </a:cxn>
              </a:cxnLst>
              <a:rect l="T12" t="T13" r="T14" b="T15"/>
              <a:pathLst>
                <a:path w="49" h="18">
                  <a:moveTo>
                    <a:pt x="48" y="11"/>
                  </a:moveTo>
                  <a:lnTo>
                    <a:pt x="0" y="0"/>
                  </a:lnTo>
                  <a:lnTo>
                    <a:pt x="41" y="17"/>
                  </a:lnTo>
                  <a:lnTo>
                    <a:pt x="48" y="11"/>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504" name="Freeform 117"/>
            <p:cNvSpPr>
              <a:spLocks/>
            </p:cNvSpPr>
            <p:nvPr/>
          </p:nvSpPr>
          <p:spPr bwMode="auto">
            <a:xfrm>
              <a:off x="1255" y="3327"/>
              <a:ext cx="21" cy="48"/>
            </a:xfrm>
            <a:custGeom>
              <a:avLst/>
              <a:gdLst>
                <a:gd name="T0" fmla="*/ 5 w 21"/>
                <a:gd name="T1" fmla="*/ 0 h 48"/>
                <a:gd name="T2" fmla="*/ 20 w 21"/>
                <a:gd name="T3" fmla="*/ 47 h 48"/>
                <a:gd name="T4" fmla="*/ 0 w 21"/>
                <a:gd name="T5" fmla="*/ 4 h 48"/>
                <a:gd name="T6" fmla="*/ 5 w 21"/>
                <a:gd name="T7" fmla="*/ 0 h 48"/>
                <a:gd name="T8" fmla="*/ 0 60000 65536"/>
                <a:gd name="T9" fmla="*/ 0 60000 65536"/>
                <a:gd name="T10" fmla="*/ 0 60000 65536"/>
                <a:gd name="T11" fmla="*/ 0 60000 65536"/>
                <a:gd name="T12" fmla="*/ 0 w 21"/>
                <a:gd name="T13" fmla="*/ 0 h 48"/>
                <a:gd name="T14" fmla="*/ 21 w 21"/>
                <a:gd name="T15" fmla="*/ 48 h 48"/>
              </a:gdLst>
              <a:ahLst/>
              <a:cxnLst>
                <a:cxn ang="T8">
                  <a:pos x="T0" y="T1"/>
                </a:cxn>
                <a:cxn ang="T9">
                  <a:pos x="T2" y="T3"/>
                </a:cxn>
                <a:cxn ang="T10">
                  <a:pos x="T4" y="T5"/>
                </a:cxn>
                <a:cxn ang="T11">
                  <a:pos x="T6" y="T7"/>
                </a:cxn>
              </a:cxnLst>
              <a:rect l="T12" t="T13" r="T14" b="T15"/>
              <a:pathLst>
                <a:path w="21" h="48">
                  <a:moveTo>
                    <a:pt x="5" y="0"/>
                  </a:moveTo>
                  <a:lnTo>
                    <a:pt x="20" y="47"/>
                  </a:lnTo>
                  <a:lnTo>
                    <a:pt x="0" y="4"/>
                  </a:lnTo>
                  <a:lnTo>
                    <a:pt x="5" y="0"/>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505" name="Freeform 118"/>
            <p:cNvSpPr>
              <a:spLocks/>
            </p:cNvSpPr>
            <p:nvPr/>
          </p:nvSpPr>
          <p:spPr bwMode="auto">
            <a:xfrm>
              <a:off x="1311" y="3408"/>
              <a:ext cx="49" cy="19"/>
            </a:xfrm>
            <a:custGeom>
              <a:avLst/>
              <a:gdLst>
                <a:gd name="T0" fmla="*/ 48 w 49"/>
                <a:gd name="T1" fmla="*/ 12 h 19"/>
                <a:gd name="T2" fmla="*/ 0 w 49"/>
                <a:gd name="T3" fmla="*/ 0 h 19"/>
                <a:gd name="T4" fmla="*/ 44 w 49"/>
                <a:gd name="T5" fmla="*/ 18 h 19"/>
                <a:gd name="T6" fmla="*/ 48 w 49"/>
                <a:gd name="T7" fmla="*/ 12 h 19"/>
                <a:gd name="T8" fmla="*/ 0 60000 65536"/>
                <a:gd name="T9" fmla="*/ 0 60000 65536"/>
                <a:gd name="T10" fmla="*/ 0 60000 65536"/>
                <a:gd name="T11" fmla="*/ 0 60000 65536"/>
                <a:gd name="T12" fmla="*/ 0 w 49"/>
                <a:gd name="T13" fmla="*/ 0 h 19"/>
                <a:gd name="T14" fmla="*/ 49 w 49"/>
                <a:gd name="T15" fmla="*/ 19 h 19"/>
              </a:gdLst>
              <a:ahLst/>
              <a:cxnLst>
                <a:cxn ang="T8">
                  <a:pos x="T0" y="T1"/>
                </a:cxn>
                <a:cxn ang="T9">
                  <a:pos x="T2" y="T3"/>
                </a:cxn>
                <a:cxn ang="T10">
                  <a:pos x="T4" y="T5"/>
                </a:cxn>
                <a:cxn ang="T11">
                  <a:pos x="T6" y="T7"/>
                </a:cxn>
              </a:cxnLst>
              <a:rect l="T12" t="T13" r="T14" b="T15"/>
              <a:pathLst>
                <a:path w="49" h="19">
                  <a:moveTo>
                    <a:pt x="48" y="12"/>
                  </a:moveTo>
                  <a:lnTo>
                    <a:pt x="0" y="0"/>
                  </a:lnTo>
                  <a:lnTo>
                    <a:pt x="44" y="18"/>
                  </a:lnTo>
                  <a:lnTo>
                    <a:pt x="48" y="12"/>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506" name="Freeform 119"/>
            <p:cNvSpPr>
              <a:spLocks/>
            </p:cNvSpPr>
            <p:nvPr/>
          </p:nvSpPr>
          <p:spPr bwMode="auto">
            <a:xfrm>
              <a:off x="1246" y="3337"/>
              <a:ext cx="22" cy="47"/>
            </a:xfrm>
            <a:custGeom>
              <a:avLst/>
              <a:gdLst>
                <a:gd name="T0" fmla="*/ 4 w 22"/>
                <a:gd name="T1" fmla="*/ 0 h 47"/>
                <a:gd name="T2" fmla="*/ 21 w 22"/>
                <a:gd name="T3" fmla="*/ 46 h 47"/>
                <a:gd name="T4" fmla="*/ 0 w 22"/>
                <a:gd name="T5" fmla="*/ 5 h 47"/>
                <a:gd name="T6" fmla="*/ 4 w 22"/>
                <a:gd name="T7" fmla="*/ 0 h 47"/>
                <a:gd name="T8" fmla="*/ 0 60000 65536"/>
                <a:gd name="T9" fmla="*/ 0 60000 65536"/>
                <a:gd name="T10" fmla="*/ 0 60000 65536"/>
                <a:gd name="T11" fmla="*/ 0 60000 65536"/>
                <a:gd name="T12" fmla="*/ 0 w 22"/>
                <a:gd name="T13" fmla="*/ 0 h 47"/>
                <a:gd name="T14" fmla="*/ 22 w 22"/>
                <a:gd name="T15" fmla="*/ 47 h 47"/>
              </a:gdLst>
              <a:ahLst/>
              <a:cxnLst>
                <a:cxn ang="T8">
                  <a:pos x="T0" y="T1"/>
                </a:cxn>
                <a:cxn ang="T9">
                  <a:pos x="T2" y="T3"/>
                </a:cxn>
                <a:cxn ang="T10">
                  <a:pos x="T4" y="T5"/>
                </a:cxn>
                <a:cxn ang="T11">
                  <a:pos x="T6" y="T7"/>
                </a:cxn>
              </a:cxnLst>
              <a:rect l="T12" t="T13" r="T14" b="T15"/>
              <a:pathLst>
                <a:path w="22" h="47">
                  <a:moveTo>
                    <a:pt x="4" y="0"/>
                  </a:moveTo>
                  <a:lnTo>
                    <a:pt x="21" y="46"/>
                  </a:lnTo>
                  <a:lnTo>
                    <a:pt x="0" y="5"/>
                  </a:lnTo>
                  <a:lnTo>
                    <a:pt x="4" y="0"/>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507" name="Freeform 120"/>
            <p:cNvSpPr>
              <a:spLocks/>
            </p:cNvSpPr>
            <p:nvPr/>
          </p:nvSpPr>
          <p:spPr bwMode="auto">
            <a:xfrm>
              <a:off x="1303" y="3417"/>
              <a:ext cx="48" cy="20"/>
            </a:xfrm>
            <a:custGeom>
              <a:avLst/>
              <a:gdLst>
                <a:gd name="T0" fmla="*/ 47 w 48"/>
                <a:gd name="T1" fmla="*/ 13 h 20"/>
                <a:gd name="T2" fmla="*/ 0 w 48"/>
                <a:gd name="T3" fmla="*/ 0 h 20"/>
                <a:gd name="T4" fmla="*/ 42 w 48"/>
                <a:gd name="T5" fmla="*/ 19 h 20"/>
                <a:gd name="T6" fmla="*/ 47 w 48"/>
                <a:gd name="T7" fmla="*/ 13 h 20"/>
                <a:gd name="T8" fmla="*/ 0 60000 65536"/>
                <a:gd name="T9" fmla="*/ 0 60000 65536"/>
                <a:gd name="T10" fmla="*/ 0 60000 65536"/>
                <a:gd name="T11" fmla="*/ 0 60000 65536"/>
                <a:gd name="T12" fmla="*/ 0 w 48"/>
                <a:gd name="T13" fmla="*/ 0 h 20"/>
                <a:gd name="T14" fmla="*/ 48 w 48"/>
                <a:gd name="T15" fmla="*/ 20 h 20"/>
              </a:gdLst>
              <a:ahLst/>
              <a:cxnLst>
                <a:cxn ang="T8">
                  <a:pos x="T0" y="T1"/>
                </a:cxn>
                <a:cxn ang="T9">
                  <a:pos x="T2" y="T3"/>
                </a:cxn>
                <a:cxn ang="T10">
                  <a:pos x="T4" y="T5"/>
                </a:cxn>
                <a:cxn ang="T11">
                  <a:pos x="T6" y="T7"/>
                </a:cxn>
              </a:cxnLst>
              <a:rect l="T12" t="T13" r="T14" b="T15"/>
              <a:pathLst>
                <a:path w="48" h="20">
                  <a:moveTo>
                    <a:pt x="47" y="13"/>
                  </a:moveTo>
                  <a:lnTo>
                    <a:pt x="0" y="0"/>
                  </a:lnTo>
                  <a:lnTo>
                    <a:pt x="42" y="19"/>
                  </a:lnTo>
                  <a:lnTo>
                    <a:pt x="47" y="13"/>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508" name="Freeform 121"/>
            <p:cNvSpPr>
              <a:spLocks/>
            </p:cNvSpPr>
            <p:nvPr/>
          </p:nvSpPr>
          <p:spPr bwMode="auto">
            <a:xfrm>
              <a:off x="1236" y="3345"/>
              <a:ext cx="23" cy="49"/>
            </a:xfrm>
            <a:custGeom>
              <a:avLst/>
              <a:gdLst>
                <a:gd name="T0" fmla="*/ 6 w 23"/>
                <a:gd name="T1" fmla="*/ 0 h 49"/>
                <a:gd name="T2" fmla="*/ 22 w 23"/>
                <a:gd name="T3" fmla="*/ 48 h 49"/>
                <a:gd name="T4" fmla="*/ 0 w 23"/>
                <a:gd name="T5" fmla="*/ 7 h 49"/>
                <a:gd name="T6" fmla="*/ 6 w 23"/>
                <a:gd name="T7" fmla="*/ 0 h 49"/>
                <a:gd name="T8" fmla="*/ 0 60000 65536"/>
                <a:gd name="T9" fmla="*/ 0 60000 65536"/>
                <a:gd name="T10" fmla="*/ 0 60000 65536"/>
                <a:gd name="T11" fmla="*/ 0 60000 65536"/>
                <a:gd name="T12" fmla="*/ 0 w 23"/>
                <a:gd name="T13" fmla="*/ 0 h 49"/>
                <a:gd name="T14" fmla="*/ 23 w 23"/>
                <a:gd name="T15" fmla="*/ 49 h 49"/>
              </a:gdLst>
              <a:ahLst/>
              <a:cxnLst>
                <a:cxn ang="T8">
                  <a:pos x="T0" y="T1"/>
                </a:cxn>
                <a:cxn ang="T9">
                  <a:pos x="T2" y="T3"/>
                </a:cxn>
                <a:cxn ang="T10">
                  <a:pos x="T4" y="T5"/>
                </a:cxn>
                <a:cxn ang="T11">
                  <a:pos x="T6" y="T7"/>
                </a:cxn>
              </a:cxnLst>
              <a:rect l="T12" t="T13" r="T14" b="T15"/>
              <a:pathLst>
                <a:path w="23" h="49">
                  <a:moveTo>
                    <a:pt x="6" y="0"/>
                  </a:moveTo>
                  <a:lnTo>
                    <a:pt x="22" y="48"/>
                  </a:lnTo>
                  <a:lnTo>
                    <a:pt x="0" y="7"/>
                  </a:lnTo>
                  <a:lnTo>
                    <a:pt x="6" y="0"/>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509" name="Freeform 122"/>
            <p:cNvSpPr>
              <a:spLocks/>
            </p:cNvSpPr>
            <p:nvPr/>
          </p:nvSpPr>
          <p:spPr bwMode="auto">
            <a:xfrm>
              <a:off x="1293" y="3427"/>
              <a:ext cx="49" cy="18"/>
            </a:xfrm>
            <a:custGeom>
              <a:avLst/>
              <a:gdLst>
                <a:gd name="T0" fmla="*/ 48 w 49"/>
                <a:gd name="T1" fmla="*/ 12 h 18"/>
                <a:gd name="T2" fmla="*/ 0 w 49"/>
                <a:gd name="T3" fmla="*/ 0 h 18"/>
                <a:gd name="T4" fmla="*/ 43 w 49"/>
                <a:gd name="T5" fmla="*/ 17 h 18"/>
                <a:gd name="T6" fmla="*/ 48 w 49"/>
                <a:gd name="T7" fmla="*/ 12 h 18"/>
                <a:gd name="T8" fmla="*/ 0 60000 65536"/>
                <a:gd name="T9" fmla="*/ 0 60000 65536"/>
                <a:gd name="T10" fmla="*/ 0 60000 65536"/>
                <a:gd name="T11" fmla="*/ 0 60000 65536"/>
                <a:gd name="T12" fmla="*/ 0 w 49"/>
                <a:gd name="T13" fmla="*/ 0 h 18"/>
                <a:gd name="T14" fmla="*/ 49 w 49"/>
                <a:gd name="T15" fmla="*/ 18 h 18"/>
              </a:gdLst>
              <a:ahLst/>
              <a:cxnLst>
                <a:cxn ang="T8">
                  <a:pos x="T0" y="T1"/>
                </a:cxn>
                <a:cxn ang="T9">
                  <a:pos x="T2" y="T3"/>
                </a:cxn>
                <a:cxn ang="T10">
                  <a:pos x="T4" y="T5"/>
                </a:cxn>
                <a:cxn ang="T11">
                  <a:pos x="T6" y="T7"/>
                </a:cxn>
              </a:cxnLst>
              <a:rect l="T12" t="T13" r="T14" b="T15"/>
              <a:pathLst>
                <a:path w="49" h="18">
                  <a:moveTo>
                    <a:pt x="48" y="12"/>
                  </a:moveTo>
                  <a:lnTo>
                    <a:pt x="0" y="0"/>
                  </a:lnTo>
                  <a:lnTo>
                    <a:pt x="43" y="17"/>
                  </a:lnTo>
                  <a:lnTo>
                    <a:pt x="48" y="12"/>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510" name="Freeform 123"/>
            <p:cNvSpPr>
              <a:spLocks/>
            </p:cNvSpPr>
            <p:nvPr/>
          </p:nvSpPr>
          <p:spPr bwMode="auto">
            <a:xfrm>
              <a:off x="1228" y="3356"/>
              <a:ext cx="22" cy="47"/>
            </a:xfrm>
            <a:custGeom>
              <a:avLst/>
              <a:gdLst>
                <a:gd name="T0" fmla="*/ 5 w 22"/>
                <a:gd name="T1" fmla="*/ 0 h 47"/>
                <a:gd name="T2" fmla="*/ 21 w 22"/>
                <a:gd name="T3" fmla="*/ 46 h 47"/>
                <a:gd name="T4" fmla="*/ 0 w 22"/>
                <a:gd name="T5" fmla="*/ 4 h 47"/>
                <a:gd name="T6" fmla="*/ 5 w 22"/>
                <a:gd name="T7" fmla="*/ 0 h 47"/>
                <a:gd name="T8" fmla="*/ 0 60000 65536"/>
                <a:gd name="T9" fmla="*/ 0 60000 65536"/>
                <a:gd name="T10" fmla="*/ 0 60000 65536"/>
                <a:gd name="T11" fmla="*/ 0 60000 65536"/>
                <a:gd name="T12" fmla="*/ 0 w 22"/>
                <a:gd name="T13" fmla="*/ 0 h 47"/>
                <a:gd name="T14" fmla="*/ 22 w 22"/>
                <a:gd name="T15" fmla="*/ 47 h 47"/>
              </a:gdLst>
              <a:ahLst/>
              <a:cxnLst>
                <a:cxn ang="T8">
                  <a:pos x="T0" y="T1"/>
                </a:cxn>
                <a:cxn ang="T9">
                  <a:pos x="T2" y="T3"/>
                </a:cxn>
                <a:cxn ang="T10">
                  <a:pos x="T4" y="T5"/>
                </a:cxn>
                <a:cxn ang="T11">
                  <a:pos x="T6" y="T7"/>
                </a:cxn>
              </a:cxnLst>
              <a:rect l="T12" t="T13" r="T14" b="T15"/>
              <a:pathLst>
                <a:path w="22" h="47">
                  <a:moveTo>
                    <a:pt x="5" y="0"/>
                  </a:moveTo>
                  <a:lnTo>
                    <a:pt x="21" y="46"/>
                  </a:lnTo>
                  <a:lnTo>
                    <a:pt x="0" y="4"/>
                  </a:lnTo>
                  <a:lnTo>
                    <a:pt x="5" y="0"/>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511" name="Freeform 124"/>
            <p:cNvSpPr>
              <a:spLocks/>
            </p:cNvSpPr>
            <p:nvPr/>
          </p:nvSpPr>
          <p:spPr bwMode="auto">
            <a:xfrm>
              <a:off x="1285" y="3436"/>
              <a:ext cx="49" cy="18"/>
            </a:xfrm>
            <a:custGeom>
              <a:avLst/>
              <a:gdLst>
                <a:gd name="T0" fmla="*/ 48 w 49"/>
                <a:gd name="T1" fmla="*/ 13 h 18"/>
                <a:gd name="T2" fmla="*/ 0 w 49"/>
                <a:gd name="T3" fmla="*/ 0 h 18"/>
                <a:gd name="T4" fmla="*/ 42 w 49"/>
                <a:gd name="T5" fmla="*/ 17 h 18"/>
                <a:gd name="T6" fmla="*/ 48 w 49"/>
                <a:gd name="T7" fmla="*/ 13 h 18"/>
                <a:gd name="T8" fmla="*/ 0 60000 65536"/>
                <a:gd name="T9" fmla="*/ 0 60000 65536"/>
                <a:gd name="T10" fmla="*/ 0 60000 65536"/>
                <a:gd name="T11" fmla="*/ 0 60000 65536"/>
                <a:gd name="T12" fmla="*/ 0 w 49"/>
                <a:gd name="T13" fmla="*/ 0 h 18"/>
                <a:gd name="T14" fmla="*/ 49 w 49"/>
                <a:gd name="T15" fmla="*/ 18 h 18"/>
              </a:gdLst>
              <a:ahLst/>
              <a:cxnLst>
                <a:cxn ang="T8">
                  <a:pos x="T0" y="T1"/>
                </a:cxn>
                <a:cxn ang="T9">
                  <a:pos x="T2" y="T3"/>
                </a:cxn>
                <a:cxn ang="T10">
                  <a:pos x="T4" y="T5"/>
                </a:cxn>
                <a:cxn ang="T11">
                  <a:pos x="T6" y="T7"/>
                </a:cxn>
              </a:cxnLst>
              <a:rect l="T12" t="T13" r="T14" b="T15"/>
              <a:pathLst>
                <a:path w="49" h="18">
                  <a:moveTo>
                    <a:pt x="48" y="13"/>
                  </a:moveTo>
                  <a:lnTo>
                    <a:pt x="0" y="0"/>
                  </a:lnTo>
                  <a:lnTo>
                    <a:pt x="42" y="17"/>
                  </a:lnTo>
                  <a:lnTo>
                    <a:pt x="48" y="13"/>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512" name="Freeform 125"/>
            <p:cNvSpPr>
              <a:spLocks/>
            </p:cNvSpPr>
            <p:nvPr/>
          </p:nvSpPr>
          <p:spPr bwMode="auto">
            <a:xfrm>
              <a:off x="1220" y="3364"/>
              <a:ext cx="22" cy="49"/>
            </a:xfrm>
            <a:custGeom>
              <a:avLst/>
              <a:gdLst>
                <a:gd name="T0" fmla="*/ 4 w 22"/>
                <a:gd name="T1" fmla="*/ 0 h 49"/>
                <a:gd name="T2" fmla="*/ 21 w 22"/>
                <a:gd name="T3" fmla="*/ 48 h 49"/>
                <a:gd name="T4" fmla="*/ 0 w 22"/>
                <a:gd name="T5" fmla="*/ 6 h 49"/>
                <a:gd name="T6" fmla="*/ 4 w 22"/>
                <a:gd name="T7" fmla="*/ 0 h 49"/>
                <a:gd name="T8" fmla="*/ 0 60000 65536"/>
                <a:gd name="T9" fmla="*/ 0 60000 65536"/>
                <a:gd name="T10" fmla="*/ 0 60000 65536"/>
                <a:gd name="T11" fmla="*/ 0 60000 65536"/>
                <a:gd name="T12" fmla="*/ 0 w 22"/>
                <a:gd name="T13" fmla="*/ 0 h 49"/>
                <a:gd name="T14" fmla="*/ 22 w 22"/>
                <a:gd name="T15" fmla="*/ 49 h 49"/>
              </a:gdLst>
              <a:ahLst/>
              <a:cxnLst>
                <a:cxn ang="T8">
                  <a:pos x="T0" y="T1"/>
                </a:cxn>
                <a:cxn ang="T9">
                  <a:pos x="T2" y="T3"/>
                </a:cxn>
                <a:cxn ang="T10">
                  <a:pos x="T4" y="T5"/>
                </a:cxn>
                <a:cxn ang="T11">
                  <a:pos x="T6" y="T7"/>
                </a:cxn>
              </a:cxnLst>
              <a:rect l="T12" t="T13" r="T14" b="T15"/>
              <a:pathLst>
                <a:path w="22" h="49">
                  <a:moveTo>
                    <a:pt x="4" y="0"/>
                  </a:moveTo>
                  <a:lnTo>
                    <a:pt x="21" y="48"/>
                  </a:lnTo>
                  <a:lnTo>
                    <a:pt x="0" y="6"/>
                  </a:lnTo>
                  <a:lnTo>
                    <a:pt x="4" y="0"/>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513" name="Freeform 126"/>
            <p:cNvSpPr>
              <a:spLocks/>
            </p:cNvSpPr>
            <p:nvPr/>
          </p:nvSpPr>
          <p:spPr bwMode="auto">
            <a:xfrm>
              <a:off x="1276" y="3445"/>
              <a:ext cx="51" cy="19"/>
            </a:xfrm>
            <a:custGeom>
              <a:avLst/>
              <a:gdLst>
                <a:gd name="T0" fmla="*/ 50 w 51"/>
                <a:gd name="T1" fmla="*/ 13 h 19"/>
                <a:gd name="T2" fmla="*/ 0 w 51"/>
                <a:gd name="T3" fmla="*/ 0 h 19"/>
                <a:gd name="T4" fmla="*/ 42 w 51"/>
                <a:gd name="T5" fmla="*/ 18 h 19"/>
                <a:gd name="T6" fmla="*/ 50 w 51"/>
                <a:gd name="T7" fmla="*/ 13 h 19"/>
                <a:gd name="T8" fmla="*/ 0 60000 65536"/>
                <a:gd name="T9" fmla="*/ 0 60000 65536"/>
                <a:gd name="T10" fmla="*/ 0 60000 65536"/>
                <a:gd name="T11" fmla="*/ 0 60000 65536"/>
                <a:gd name="T12" fmla="*/ 0 w 51"/>
                <a:gd name="T13" fmla="*/ 0 h 19"/>
                <a:gd name="T14" fmla="*/ 51 w 51"/>
                <a:gd name="T15" fmla="*/ 19 h 19"/>
              </a:gdLst>
              <a:ahLst/>
              <a:cxnLst>
                <a:cxn ang="T8">
                  <a:pos x="T0" y="T1"/>
                </a:cxn>
                <a:cxn ang="T9">
                  <a:pos x="T2" y="T3"/>
                </a:cxn>
                <a:cxn ang="T10">
                  <a:pos x="T4" y="T5"/>
                </a:cxn>
                <a:cxn ang="T11">
                  <a:pos x="T6" y="T7"/>
                </a:cxn>
              </a:cxnLst>
              <a:rect l="T12" t="T13" r="T14" b="T15"/>
              <a:pathLst>
                <a:path w="51" h="19">
                  <a:moveTo>
                    <a:pt x="50" y="13"/>
                  </a:moveTo>
                  <a:lnTo>
                    <a:pt x="0" y="0"/>
                  </a:lnTo>
                  <a:lnTo>
                    <a:pt x="42" y="18"/>
                  </a:lnTo>
                  <a:lnTo>
                    <a:pt x="50" y="13"/>
                  </a:lnTo>
                </a:path>
              </a:pathLst>
            </a:custGeom>
            <a:solidFill>
              <a:srgbClr val="FFFFFF"/>
            </a:solidFill>
            <a:ln w="12700" cap="rnd" cmpd="sng">
              <a:noFill/>
              <a:prstDash val="solid"/>
              <a:round/>
              <a:headEnd type="none" w="med" len="med"/>
              <a:tailEnd type="none" w="med" len="med"/>
            </a:ln>
          </p:spPr>
          <p:txBody>
            <a:bodyPr/>
            <a:lstStyle/>
            <a:p>
              <a:endParaRPr lang="tr-TR"/>
            </a:p>
          </p:txBody>
        </p:sp>
        <p:sp>
          <p:nvSpPr>
            <p:cNvPr id="18514" name="Freeform 127"/>
            <p:cNvSpPr>
              <a:spLocks/>
            </p:cNvSpPr>
            <p:nvPr/>
          </p:nvSpPr>
          <p:spPr bwMode="auto">
            <a:xfrm>
              <a:off x="1211" y="3373"/>
              <a:ext cx="21" cy="48"/>
            </a:xfrm>
            <a:custGeom>
              <a:avLst/>
              <a:gdLst>
                <a:gd name="T0" fmla="*/ 5 w 21"/>
                <a:gd name="T1" fmla="*/ 0 h 48"/>
                <a:gd name="T2" fmla="*/ 20 w 21"/>
                <a:gd name="T3" fmla="*/ 47 h 48"/>
                <a:gd name="T4" fmla="*/ 0 w 21"/>
                <a:gd name="T5" fmla="*/ 7 h 48"/>
                <a:gd name="T6" fmla="*/ 5 w 21"/>
                <a:gd name="T7" fmla="*/ 0 h 48"/>
                <a:gd name="T8" fmla="*/ 0 60000 65536"/>
                <a:gd name="T9" fmla="*/ 0 60000 65536"/>
                <a:gd name="T10" fmla="*/ 0 60000 65536"/>
                <a:gd name="T11" fmla="*/ 0 60000 65536"/>
                <a:gd name="T12" fmla="*/ 0 w 21"/>
                <a:gd name="T13" fmla="*/ 0 h 48"/>
                <a:gd name="T14" fmla="*/ 21 w 21"/>
                <a:gd name="T15" fmla="*/ 48 h 48"/>
              </a:gdLst>
              <a:ahLst/>
              <a:cxnLst>
                <a:cxn ang="T8">
                  <a:pos x="T0" y="T1"/>
                </a:cxn>
                <a:cxn ang="T9">
                  <a:pos x="T2" y="T3"/>
                </a:cxn>
                <a:cxn ang="T10">
                  <a:pos x="T4" y="T5"/>
                </a:cxn>
                <a:cxn ang="T11">
                  <a:pos x="T6" y="T7"/>
                </a:cxn>
              </a:cxnLst>
              <a:rect l="T12" t="T13" r="T14" b="T15"/>
              <a:pathLst>
                <a:path w="21" h="48">
                  <a:moveTo>
                    <a:pt x="5" y="0"/>
                  </a:moveTo>
                  <a:lnTo>
                    <a:pt x="20" y="47"/>
                  </a:lnTo>
                  <a:lnTo>
                    <a:pt x="0" y="7"/>
                  </a:lnTo>
                  <a:lnTo>
                    <a:pt x="5" y="0"/>
                  </a:lnTo>
                </a:path>
              </a:pathLst>
            </a:custGeom>
            <a:solidFill>
              <a:srgbClr val="BD3430"/>
            </a:solidFill>
            <a:ln w="12700" cap="rnd" cmpd="sng">
              <a:noFill/>
              <a:prstDash val="solid"/>
              <a:round/>
              <a:headEnd type="none" w="med" len="med"/>
              <a:tailEnd type="none" w="med" len="med"/>
            </a:ln>
          </p:spPr>
          <p:txBody>
            <a:bodyPr/>
            <a:lstStyle/>
            <a:p>
              <a:endParaRPr lang="tr-TR"/>
            </a:p>
          </p:txBody>
        </p:sp>
        <p:sp>
          <p:nvSpPr>
            <p:cNvPr id="18515" name="Freeform 128"/>
            <p:cNvSpPr>
              <a:spLocks/>
            </p:cNvSpPr>
            <p:nvPr/>
          </p:nvSpPr>
          <p:spPr bwMode="auto">
            <a:xfrm>
              <a:off x="1267" y="3454"/>
              <a:ext cx="51" cy="19"/>
            </a:xfrm>
            <a:custGeom>
              <a:avLst/>
              <a:gdLst>
                <a:gd name="T0" fmla="*/ 50 w 51"/>
                <a:gd name="T1" fmla="*/ 13 h 19"/>
                <a:gd name="T2" fmla="*/ 0 w 51"/>
                <a:gd name="T3" fmla="*/ 0 h 19"/>
                <a:gd name="T4" fmla="*/ 42 w 51"/>
                <a:gd name="T5" fmla="*/ 18 h 19"/>
                <a:gd name="T6" fmla="*/ 50 w 51"/>
                <a:gd name="T7" fmla="*/ 13 h 19"/>
                <a:gd name="T8" fmla="*/ 0 60000 65536"/>
                <a:gd name="T9" fmla="*/ 0 60000 65536"/>
                <a:gd name="T10" fmla="*/ 0 60000 65536"/>
                <a:gd name="T11" fmla="*/ 0 60000 65536"/>
                <a:gd name="T12" fmla="*/ 0 w 51"/>
                <a:gd name="T13" fmla="*/ 0 h 19"/>
                <a:gd name="T14" fmla="*/ 51 w 51"/>
                <a:gd name="T15" fmla="*/ 19 h 19"/>
              </a:gdLst>
              <a:ahLst/>
              <a:cxnLst>
                <a:cxn ang="T8">
                  <a:pos x="T0" y="T1"/>
                </a:cxn>
                <a:cxn ang="T9">
                  <a:pos x="T2" y="T3"/>
                </a:cxn>
                <a:cxn ang="T10">
                  <a:pos x="T4" y="T5"/>
                </a:cxn>
                <a:cxn ang="T11">
                  <a:pos x="T6" y="T7"/>
                </a:cxn>
              </a:cxnLst>
              <a:rect l="T12" t="T13" r="T14" b="T15"/>
              <a:pathLst>
                <a:path w="51" h="19">
                  <a:moveTo>
                    <a:pt x="50" y="13"/>
                  </a:moveTo>
                  <a:lnTo>
                    <a:pt x="0" y="0"/>
                  </a:lnTo>
                  <a:lnTo>
                    <a:pt x="42" y="18"/>
                  </a:lnTo>
                  <a:lnTo>
                    <a:pt x="50" y="13"/>
                  </a:lnTo>
                </a:path>
              </a:pathLst>
            </a:custGeom>
            <a:solidFill>
              <a:srgbClr val="FFFFFF"/>
            </a:solidFill>
            <a:ln w="12700" cap="rnd" cmpd="sng">
              <a:noFill/>
              <a:prstDash val="solid"/>
              <a:round/>
              <a:headEnd type="none" w="med" len="med"/>
              <a:tailEnd type="none" w="med" len="med"/>
            </a:ln>
          </p:spPr>
          <p:txBody>
            <a:bodyPr/>
            <a:lstStyle/>
            <a:p>
              <a:endParaRPr lang="tr-TR"/>
            </a:p>
          </p:txBody>
        </p:sp>
      </p:grpSp>
      <p:sp>
        <p:nvSpPr>
          <p:cNvPr id="18455" name="Line 129"/>
          <p:cNvSpPr>
            <a:spLocks noChangeShapeType="1"/>
          </p:cNvSpPr>
          <p:nvPr/>
        </p:nvSpPr>
        <p:spPr bwMode="auto">
          <a:xfrm>
            <a:off x="2819400" y="3816350"/>
            <a:ext cx="0" cy="596900"/>
          </a:xfrm>
          <a:prstGeom prst="line">
            <a:avLst/>
          </a:prstGeom>
          <a:noFill/>
          <a:ln w="12700">
            <a:solidFill>
              <a:schemeClr val="tx1"/>
            </a:solidFill>
            <a:round/>
            <a:headEnd/>
            <a:tailEnd type="triangle" w="med" len="med"/>
          </a:ln>
        </p:spPr>
        <p:txBody>
          <a:bodyPr wrap="none" anchor="ctr"/>
          <a:lstStyle/>
          <a:p>
            <a:endParaRPr lang="tr-TR"/>
          </a:p>
        </p:txBody>
      </p:sp>
      <p:sp>
        <p:nvSpPr>
          <p:cNvPr id="18456" name="Rectangle 130"/>
          <p:cNvSpPr>
            <a:spLocks noChangeArrowheads="1"/>
          </p:cNvSpPr>
          <p:nvPr/>
        </p:nvSpPr>
        <p:spPr bwMode="auto">
          <a:xfrm>
            <a:off x="2341563" y="4429125"/>
            <a:ext cx="1900237" cy="528638"/>
          </a:xfrm>
          <a:prstGeom prst="rect">
            <a:avLst/>
          </a:prstGeom>
          <a:noFill/>
          <a:ln w="12700">
            <a:solidFill>
              <a:schemeClr val="tx1"/>
            </a:solidFill>
            <a:miter lim="800000"/>
            <a:headEnd/>
            <a:tailEnd/>
          </a:ln>
        </p:spPr>
        <p:txBody>
          <a:bodyPr wrap="none" lIns="90488" tIns="44450" rIns="90488" bIns="44450">
            <a:spAutoFit/>
          </a:bodyPr>
          <a:lstStyle/>
          <a:p>
            <a:pPr defTabSz="762000" eaLnBrk="0" hangingPunct="0"/>
            <a:r>
              <a:rPr lang="en-AU" sz="2800" b="1">
                <a:solidFill>
                  <a:schemeClr val="tx2"/>
                </a:solidFill>
                <a:latin typeface="Times New Roman" pitchFamily="18" charset="0"/>
              </a:rPr>
              <a:t>Salgı azalır</a:t>
            </a:r>
          </a:p>
        </p:txBody>
      </p:sp>
      <p:sp>
        <p:nvSpPr>
          <p:cNvPr id="18457" name="Rectangle 131"/>
          <p:cNvSpPr>
            <a:spLocks noChangeArrowheads="1"/>
          </p:cNvSpPr>
          <p:nvPr/>
        </p:nvSpPr>
        <p:spPr bwMode="auto">
          <a:xfrm>
            <a:off x="2265363" y="5267325"/>
            <a:ext cx="1822450" cy="528638"/>
          </a:xfrm>
          <a:prstGeom prst="rect">
            <a:avLst/>
          </a:prstGeom>
          <a:noFill/>
          <a:ln w="12700">
            <a:solidFill>
              <a:schemeClr val="tx1"/>
            </a:solidFill>
            <a:miter lim="800000"/>
            <a:headEnd/>
            <a:tailEnd/>
          </a:ln>
        </p:spPr>
        <p:txBody>
          <a:bodyPr wrap="none" lIns="90488" tIns="44450" rIns="90488" bIns="44450">
            <a:spAutoFit/>
          </a:bodyPr>
          <a:lstStyle/>
          <a:p>
            <a:pPr defTabSz="762000" eaLnBrk="0" hangingPunct="0"/>
            <a:r>
              <a:rPr lang="en-AU" sz="2800" b="1">
                <a:solidFill>
                  <a:schemeClr val="tx2"/>
                </a:solidFill>
                <a:latin typeface="Times New Roman" pitchFamily="18" charset="0"/>
              </a:rPr>
              <a:t>Salgı artar</a:t>
            </a:r>
          </a:p>
        </p:txBody>
      </p:sp>
      <p:sp>
        <p:nvSpPr>
          <p:cNvPr id="18458" name="Line 132"/>
          <p:cNvSpPr>
            <a:spLocks noChangeShapeType="1"/>
          </p:cNvSpPr>
          <p:nvPr/>
        </p:nvSpPr>
        <p:spPr bwMode="auto">
          <a:xfrm>
            <a:off x="5562600" y="3892550"/>
            <a:ext cx="0" cy="520700"/>
          </a:xfrm>
          <a:prstGeom prst="line">
            <a:avLst/>
          </a:prstGeom>
          <a:noFill/>
          <a:ln w="12700">
            <a:solidFill>
              <a:schemeClr val="tx1"/>
            </a:solidFill>
            <a:round/>
            <a:headEnd/>
            <a:tailEnd type="triangle" w="med" len="med"/>
          </a:ln>
        </p:spPr>
        <p:txBody>
          <a:bodyPr wrap="none" anchor="ctr"/>
          <a:lstStyle/>
          <a:p>
            <a:endParaRPr lang="tr-TR"/>
          </a:p>
        </p:txBody>
      </p:sp>
      <p:sp>
        <p:nvSpPr>
          <p:cNvPr id="18459" name="Rectangle 133"/>
          <p:cNvSpPr>
            <a:spLocks noChangeArrowheads="1"/>
          </p:cNvSpPr>
          <p:nvPr/>
        </p:nvSpPr>
        <p:spPr bwMode="auto">
          <a:xfrm>
            <a:off x="4551363" y="4429125"/>
            <a:ext cx="2235200" cy="528638"/>
          </a:xfrm>
          <a:prstGeom prst="rect">
            <a:avLst/>
          </a:prstGeom>
          <a:noFill/>
          <a:ln w="12700">
            <a:solidFill>
              <a:schemeClr val="tx2"/>
            </a:solidFill>
            <a:miter lim="800000"/>
            <a:headEnd/>
            <a:tailEnd/>
          </a:ln>
        </p:spPr>
        <p:txBody>
          <a:bodyPr wrap="none" lIns="90488" tIns="44450" rIns="90488" bIns="44450">
            <a:spAutoFit/>
          </a:bodyPr>
          <a:lstStyle/>
          <a:p>
            <a:pPr defTabSz="762000" eaLnBrk="0" hangingPunct="0"/>
            <a:r>
              <a:rPr lang="en-AU" sz="2800" b="1">
                <a:solidFill>
                  <a:schemeClr val="tx2"/>
                </a:solidFill>
                <a:latin typeface="Times New Roman" pitchFamily="18" charset="0"/>
              </a:rPr>
              <a:t>Sentezi azalır</a:t>
            </a:r>
          </a:p>
        </p:txBody>
      </p:sp>
      <p:sp>
        <p:nvSpPr>
          <p:cNvPr id="18460" name="Rectangle 134"/>
          <p:cNvSpPr>
            <a:spLocks noChangeArrowheads="1"/>
          </p:cNvSpPr>
          <p:nvPr/>
        </p:nvSpPr>
        <p:spPr bwMode="auto">
          <a:xfrm>
            <a:off x="4551363" y="5191125"/>
            <a:ext cx="2157412" cy="528638"/>
          </a:xfrm>
          <a:prstGeom prst="rect">
            <a:avLst/>
          </a:prstGeom>
          <a:noFill/>
          <a:ln w="12700">
            <a:solidFill>
              <a:schemeClr val="tx2"/>
            </a:solidFill>
            <a:miter lim="800000"/>
            <a:headEnd/>
            <a:tailEnd/>
          </a:ln>
        </p:spPr>
        <p:txBody>
          <a:bodyPr wrap="none" lIns="90488" tIns="44450" rIns="90488" bIns="44450">
            <a:spAutoFit/>
          </a:bodyPr>
          <a:lstStyle/>
          <a:p>
            <a:pPr defTabSz="762000" eaLnBrk="0" hangingPunct="0"/>
            <a:r>
              <a:rPr lang="en-AU" sz="2800" b="1">
                <a:solidFill>
                  <a:schemeClr val="tx2"/>
                </a:solidFill>
                <a:latin typeface="Times New Roman" pitchFamily="18" charset="0"/>
              </a:rPr>
              <a:t>Sentezi artar</a:t>
            </a:r>
          </a:p>
        </p:txBody>
      </p:sp>
      <p:sp>
        <p:nvSpPr>
          <p:cNvPr id="18461" name="Line 135"/>
          <p:cNvSpPr>
            <a:spLocks noChangeShapeType="1"/>
          </p:cNvSpPr>
          <p:nvPr/>
        </p:nvSpPr>
        <p:spPr bwMode="auto">
          <a:xfrm>
            <a:off x="8077200" y="3816350"/>
            <a:ext cx="0" cy="596900"/>
          </a:xfrm>
          <a:prstGeom prst="line">
            <a:avLst/>
          </a:prstGeom>
          <a:noFill/>
          <a:ln w="12700">
            <a:solidFill>
              <a:schemeClr val="tx1"/>
            </a:solidFill>
            <a:round/>
            <a:headEnd/>
            <a:tailEnd type="triangle" w="med" len="med"/>
          </a:ln>
        </p:spPr>
        <p:txBody>
          <a:bodyPr wrap="none" anchor="ctr"/>
          <a:lstStyle/>
          <a:p>
            <a:endParaRPr lang="tr-TR"/>
          </a:p>
        </p:txBody>
      </p:sp>
      <p:sp>
        <p:nvSpPr>
          <p:cNvPr id="18462" name="Rectangle 136"/>
          <p:cNvSpPr>
            <a:spLocks noChangeArrowheads="1"/>
          </p:cNvSpPr>
          <p:nvPr/>
        </p:nvSpPr>
        <p:spPr bwMode="auto">
          <a:xfrm>
            <a:off x="7142163" y="4352925"/>
            <a:ext cx="1822450" cy="528638"/>
          </a:xfrm>
          <a:prstGeom prst="rect">
            <a:avLst/>
          </a:prstGeom>
          <a:noFill/>
          <a:ln w="12700">
            <a:solidFill>
              <a:schemeClr val="tx2"/>
            </a:solidFill>
            <a:miter lim="800000"/>
            <a:headEnd/>
            <a:tailEnd/>
          </a:ln>
        </p:spPr>
        <p:txBody>
          <a:bodyPr wrap="none" lIns="90488" tIns="44450" rIns="90488" bIns="44450">
            <a:spAutoFit/>
          </a:bodyPr>
          <a:lstStyle/>
          <a:p>
            <a:pPr defTabSz="762000" eaLnBrk="0" hangingPunct="0"/>
            <a:r>
              <a:rPr lang="en-AU" sz="2800" b="1">
                <a:solidFill>
                  <a:schemeClr val="tx2"/>
                </a:solidFill>
                <a:latin typeface="Times New Roman" pitchFamily="18" charset="0"/>
              </a:rPr>
              <a:t>Salgı artar</a:t>
            </a:r>
          </a:p>
        </p:txBody>
      </p:sp>
      <p:sp>
        <p:nvSpPr>
          <p:cNvPr id="18463" name="Rectangle 137"/>
          <p:cNvSpPr>
            <a:spLocks noChangeArrowheads="1"/>
          </p:cNvSpPr>
          <p:nvPr/>
        </p:nvSpPr>
        <p:spPr bwMode="auto">
          <a:xfrm>
            <a:off x="7065963" y="5114925"/>
            <a:ext cx="1900237" cy="528638"/>
          </a:xfrm>
          <a:prstGeom prst="rect">
            <a:avLst/>
          </a:prstGeom>
          <a:noFill/>
          <a:ln w="12700">
            <a:solidFill>
              <a:schemeClr val="tx2"/>
            </a:solidFill>
            <a:miter lim="800000"/>
            <a:headEnd/>
            <a:tailEnd/>
          </a:ln>
        </p:spPr>
        <p:txBody>
          <a:bodyPr wrap="none" lIns="90488" tIns="44450" rIns="90488" bIns="44450">
            <a:spAutoFit/>
          </a:bodyPr>
          <a:lstStyle/>
          <a:p>
            <a:pPr defTabSz="762000" eaLnBrk="0" hangingPunct="0"/>
            <a:r>
              <a:rPr lang="en-AU" sz="2800" b="1">
                <a:solidFill>
                  <a:schemeClr val="tx2"/>
                </a:solidFill>
                <a:latin typeface="Times New Roman" pitchFamily="18" charset="0"/>
              </a:rPr>
              <a:t>Salgı azalır</a:t>
            </a:r>
          </a:p>
        </p:txBody>
      </p:sp>
      <p:sp>
        <p:nvSpPr>
          <p:cNvPr id="55434" name="Rectangle 138"/>
          <p:cNvSpPr>
            <a:spLocks noChangeArrowheads="1"/>
          </p:cNvSpPr>
          <p:nvPr/>
        </p:nvSpPr>
        <p:spPr bwMode="auto">
          <a:xfrm>
            <a:off x="284163" y="314325"/>
            <a:ext cx="8682037" cy="528638"/>
          </a:xfrm>
          <a:prstGeom prst="rect">
            <a:avLst/>
          </a:prstGeom>
          <a:noFill/>
          <a:ln w="12700">
            <a:solidFill>
              <a:schemeClr val="hlink"/>
            </a:solidFill>
            <a:miter lim="800000"/>
            <a:headEnd/>
            <a:tailEnd/>
          </a:ln>
          <a:effectLst/>
        </p:spPr>
        <p:txBody>
          <a:bodyPr wrap="none" lIns="90488" tIns="44450" rIns="90488" bIns="44450">
            <a:spAutoFit/>
          </a:bodyPr>
          <a:lstStyle/>
          <a:p>
            <a:pPr defTabSz="762000" eaLnBrk="0" hangingPunct="0">
              <a:defRPr/>
            </a:pPr>
            <a:r>
              <a:rPr lang="en-AU" sz="2800" b="1">
                <a:solidFill>
                  <a:schemeClr val="hlink"/>
                </a:solidFill>
                <a:effectLst>
                  <a:outerShdw blurRad="38100" dist="38100" dir="2700000" algn="tl">
                    <a:srgbClr val="C0C0C0"/>
                  </a:outerShdw>
                </a:effectLst>
                <a:latin typeface="Times New Roman" pitchFamily="18" charset="0"/>
              </a:rPr>
              <a:t>Ca</a:t>
            </a:r>
            <a:r>
              <a:rPr lang="en-AU" sz="2800" b="1" baseline="30000">
                <a:solidFill>
                  <a:schemeClr val="hlink"/>
                </a:solidFill>
                <a:effectLst>
                  <a:outerShdw blurRad="38100" dist="38100" dir="2700000" algn="tl">
                    <a:srgbClr val="C0C0C0"/>
                  </a:outerShdw>
                </a:effectLst>
                <a:latin typeface="Times New Roman" pitchFamily="18" charset="0"/>
              </a:rPr>
              <a:t>++ </a:t>
            </a:r>
            <a:r>
              <a:rPr lang="en-AU" sz="2800" b="1">
                <a:solidFill>
                  <a:schemeClr val="hlink"/>
                </a:solidFill>
                <a:effectLst>
                  <a:outerShdw blurRad="38100" dist="38100" dir="2700000" algn="tl">
                    <a:srgbClr val="C0C0C0"/>
                  </a:outerShdw>
                </a:effectLst>
                <a:latin typeface="Times New Roman" pitchFamily="18" charset="0"/>
              </a:rPr>
              <a:t>konsantrasyonu değişikliklerine hormonal yanıtlar</a:t>
            </a:r>
          </a:p>
        </p:txBody>
      </p:sp>
      <p:sp>
        <p:nvSpPr>
          <p:cNvPr id="139" name="138 Veri Yer Tutucusu"/>
          <p:cNvSpPr>
            <a:spLocks noGrp="1"/>
          </p:cNvSpPr>
          <p:nvPr>
            <p:ph type="dt" sz="half" idx="10"/>
          </p:nvPr>
        </p:nvSpPr>
        <p:spPr/>
        <p:txBody>
          <a:bodyPr/>
          <a:lstStyle/>
          <a:p>
            <a:fld id="{F8671730-5916-4A35-841F-D0DB9BD425CA}" type="datetime1">
              <a:rPr lang="tr-TR" smtClean="0"/>
              <a:pPr/>
              <a:t>10.02.2016</a:t>
            </a:fld>
            <a:endParaRPr lang="tr-TR"/>
          </a:p>
        </p:txBody>
      </p:sp>
      <p:sp>
        <p:nvSpPr>
          <p:cNvPr id="140" name="139 Slayt Numarası Yer Tutucusu"/>
          <p:cNvSpPr>
            <a:spLocks noGrp="1"/>
          </p:cNvSpPr>
          <p:nvPr>
            <p:ph type="sldNum" sz="quarter" idx="12"/>
          </p:nvPr>
        </p:nvSpPr>
        <p:spPr/>
        <p:txBody>
          <a:bodyPr/>
          <a:lstStyle/>
          <a:p>
            <a:fld id="{AC666A51-3FDF-451F-BDCF-52A6E053356C}" type="slidenum">
              <a:rPr lang="tr-TR" smtClean="0"/>
              <a:pPr/>
              <a:t>35</a:t>
            </a:fld>
            <a:endParaRPr lang="tr-TR"/>
          </a:p>
        </p:txBody>
      </p:sp>
      <p:sp>
        <p:nvSpPr>
          <p:cNvPr id="141" name="140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p:txBody>
          <a:bodyPr/>
          <a:lstStyle/>
          <a:p>
            <a:r>
              <a:rPr lang="tr-TR" b="1" dirty="0" err="1" smtClean="0">
                <a:solidFill>
                  <a:srgbClr val="FF0000"/>
                </a:solidFill>
              </a:rPr>
              <a:t>Hipo</a:t>
            </a:r>
            <a:r>
              <a:rPr lang="tr-TR" b="1" dirty="0" err="1" smtClean="0"/>
              <a:t>paratiroidizm</a:t>
            </a:r>
            <a:r>
              <a:rPr lang="tr-TR" b="1" dirty="0" smtClean="0"/>
              <a:t>: PTH salgısının </a:t>
            </a:r>
            <a:r>
              <a:rPr lang="tr-TR" b="1" dirty="0" smtClean="0">
                <a:solidFill>
                  <a:srgbClr val="FF0000"/>
                </a:solidFill>
              </a:rPr>
              <a:t>yetersiz </a:t>
            </a:r>
            <a:r>
              <a:rPr lang="tr-TR" b="1" dirty="0" smtClean="0"/>
              <a:t>salgılanmasıdır. Ender görülen bir hastalıktır.</a:t>
            </a:r>
          </a:p>
          <a:p>
            <a:r>
              <a:rPr lang="tr-TR" dirty="0" smtClean="0"/>
              <a:t>Bu durumda böbrekler ve bağırsaklardan daha çok Ca2+ atılır. Kemiklere daha çok Ca2+ geçer. Kandaki Ca2+ derişimi düşer ve fosfat derişimi artar. Ca2+ </a:t>
            </a:r>
            <a:r>
              <a:rPr lang="tr-TR" dirty="0" err="1" smtClean="0"/>
              <a:t>nın</a:t>
            </a:r>
            <a:r>
              <a:rPr lang="tr-TR" dirty="0" smtClean="0"/>
              <a:t> kandaki azlığı, sinir sisteminin fazla uyarılmasına ve </a:t>
            </a:r>
            <a:r>
              <a:rPr lang="tr-TR" b="1" dirty="0" smtClean="0"/>
              <a:t>ağrılı kas kramplarına (</a:t>
            </a:r>
            <a:r>
              <a:rPr lang="tr-TR" b="1" dirty="0" err="1" smtClean="0"/>
              <a:t>tetani</a:t>
            </a:r>
            <a:r>
              <a:rPr lang="tr-TR" b="1" dirty="0" smtClean="0"/>
              <a:t>) neden olur.</a:t>
            </a:r>
            <a:endParaRPr lang="tr-TR" dirty="0"/>
          </a:p>
        </p:txBody>
      </p:sp>
      <p:sp>
        <p:nvSpPr>
          <p:cNvPr id="4" name="3 Veri Yer Tutucusu"/>
          <p:cNvSpPr>
            <a:spLocks noGrp="1"/>
          </p:cNvSpPr>
          <p:nvPr>
            <p:ph type="dt" sz="half" idx="10"/>
          </p:nvPr>
        </p:nvSpPr>
        <p:spPr/>
        <p:txBody>
          <a:bodyPr/>
          <a:lstStyle/>
          <a:p>
            <a:fld id="{A76B93A5-3AD4-491C-B8E1-31F5184E3757}"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36</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p:txBody>
          <a:bodyPr/>
          <a:lstStyle/>
          <a:p>
            <a:r>
              <a:rPr lang="tr-TR" b="1" dirty="0" err="1" smtClean="0">
                <a:solidFill>
                  <a:srgbClr val="FF0000"/>
                </a:solidFill>
              </a:rPr>
              <a:t>Hiper</a:t>
            </a:r>
            <a:r>
              <a:rPr lang="tr-TR" b="1" dirty="0" err="1" smtClean="0"/>
              <a:t>paratiroidizm</a:t>
            </a:r>
            <a:r>
              <a:rPr lang="tr-TR" b="1" dirty="0" smtClean="0"/>
              <a:t>: </a:t>
            </a:r>
            <a:r>
              <a:rPr lang="tr-TR" b="1" dirty="0" err="1" smtClean="0"/>
              <a:t>PTHʼın</a:t>
            </a:r>
            <a:r>
              <a:rPr lang="tr-TR" b="1" dirty="0" smtClean="0"/>
              <a:t> </a:t>
            </a:r>
            <a:r>
              <a:rPr lang="tr-TR" b="1" dirty="0" smtClean="0">
                <a:solidFill>
                  <a:srgbClr val="FF0000"/>
                </a:solidFill>
              </a:rPr>
              <a:t>fazla</a:t>
            </a:r>
            <a:r>
              <a:rPr lang="tr-TR" b="1" dirty="0" smtClean="0"/>
              <a:t> salgılanmasıdır. Bezlerin büyümesi veya tümör oluşumu </a:t>
            </a:r>
            <a:r>
              <a:rPr lang="tr-TR" dirty="0" smtClean="0"/>
              <a:t>buna neden olabilir. Bu durumda Ca2+ kemiklerden kana geçer ve kandaki Ca2+ derişimi yükselir. Kemikler zayıflar, kaslar uyarılara geç cevap verir. Kandaki Ca2+ böbreklere taşınır, böbreklerde fosfor iyonları ile birleşerek taş oluşturur.</a:t>
            </a:r>
            <a:endParaRPr lang="tr-TR" dirty="0"/>
          </a:p>
        </p:txBody>
      </p:sp>
      <p:sp>
        <p:nvSpPr>
          <p:cNvPr id="4" name="3 Veri Yer Tutucusu"/>
          <p:cNvSpPr>
            <a:spLocks noGrp="1"/>
          </p:cNvSpPr>
          <p:nvPr>
            <p:ph type="dt" sz="half" idx="10"/>
          </p:nvPr>
        </p:nvSpPr>
        <p:spPr/>
        <p:txBody>
          <a:bodyPr/>
          <a:lstStyle/>
          <a:p>
            <a:fld id="{597DBADF-F05E-4C5A-922A-899EAA192387}"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37</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TİROİT-PARATİROİT HORMONLARI</a:t>
            </a:r>
            <a:endParaRPr lang="tr-TR" dirty="0"/>
          </a:p>
        </p:txBody>
      </p:sp>
      <p:sp>
        <p:nvSpPr>
          <p:cNvPr id="3" name="2 Veri Yer Tutucusu"/>
          <p:cNvSpPr>
            <a:spLocks noGrp="1"/>
          </p:cNvSpPr>
          <p:nvPr>
            <p:ph type="dt" sz="half" idx="10"/>
          </p:nvPr>
        </p:nvSpPr>
        <p:spPr/>
        <p:txBody>
          <a:bodyPr/>
          <a:lstStyle/>
          <a:p>
            <a:fld id="{8B1D7C2F-8665-4A6A-A30F-7471CBD2B2D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Copyrigt Tzn Arc</a:t>
            </a:r>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38</a:t>
            </a:fld>
            <a:endParaRPr lang="tr-TR"/>
          </a:p>
        </p:txBody>
      </p:sp>
      <p:graphicFrame>
        <p:nvGraphicFramePr>
          <p:cNvPr id="7" name="6 İçerik Yer Tutucusu"/>
          <p:cNvGraphicFramePr>
            <a:graphicFrameLocks noGrp="1"/>
          </p:cNvGraphicFramePr>
          <p:nvPr>
            <p:ph sz="quarter" idx="1"/>
          </p:nvPr>
        </p:nvGraphicFramePr>
        <p:xfrm>
          <a:off x="914400" y="1447800"/>
          <a:ext cx="7772400" cy="1381760"/>
        </p:xfrm>
        <a:graphic>
          <a:graphicData uri="http://schemas.openxmlformats.org/drawingml/2006/table">
            <a:tbl>
              <a:tblPr firstRow="1" bandRow="1">
                <a:tableStyleId>{5C22544A-7EE6-4342-B048-85BDC9FD1C3A}</a:tableStyleId>
              </a:tblPr>
              <a:tblGrid>
                <a:gridCol w="1713384"/>
                <a:gridCol w="1728192"/>
                <a:gridCol w="4330824"/>
              </a:tblGrid>
              <a:tr h="370840">
                <a:tc>
                  <a:txBody>
                    <a:bodyPr/>
                    <a:lstStyle/>
                    <a:p>
                      <a:r>
                        <a:rPr lang="tr-TR" dirty="0" smtClean="0"/>
                        <a:t>HORMON</a:t>
                      </a:r>
                      <a:endParaRPr lang="tr-TR" dirty="0"/>
                    </a:p>
                  </a:txBody>
                  <a:tcPr/>
                </a:tc>
                <a:tc>
                  <a:txBody>
                    <a:bodyPr/>
                    <a:lstStyle/>
                    <a:p>
                      <a:r>
                        <a:rPr lang="tr-TR" dirty="0" smtClean="0"/>
                        <a:t>HEDEF ORGAN</a:t>
                      </a:r>
                      <a:endParaRPr lang="tr-TR" dirty="0"/>
                    </a:p>
                  </a:txBody>
                  <a:tcPr/>
                </a:tc>
                <a:tc>
                  <a:txBody>
                    <a:bodyPr/>
                    <a:lstStyle/>
                    <a:p>
                      <a:r>
                        <a:rPr lang="tr-TR" dirty="0" smtClean="0"/>
                        <a:t>GÖREV</a:t>
                      </a:r>
                      <a:endParaRPr lang="tr-TR" dirty="0"/>
                    </a:p>
                  </a:txBody>
                  <a:tcPr/>
                </a:tc>
              </a:tr>
              <a:tr h="370840">
                <a:tc>
                  <a:txBody>
                    <a:bodyPr/>
                    <a:lstStyle/>
                    <a:p>
                      <a:r>
                        <a:rPr lang="tr-TR" dirty="0" smtClean="0"/>
                        <a:t>TİR</a:t>
                      </a:r>
                      <a:r>
                        <a:rPr lang="tr-TR" dirty="0" smtClean="0">
                          <a:solidFill>
                            <a:srgbClr val="FF0000"/>
                          </a:solidFill>
                        </a:rPr>
                        <a:t>OKSİ</a:t>
                      </a:r>
                      <a:r>
                        <a:rPr lang="tr-TR" dirty="0" smtClean="0"/>
                        <a:t>N</a:t>
                      </a:r>
                      <a:endParaRPr lang="tr-TR" dirty="0"/>
                    </a:p>
                  </a:txBody>
                  <a:tcPr/>
                </a:tc>
                <a:tc>
                  <a:txBody>
                    <a:bodyPr/>
                    <a:lstStyle/>
                    <a:p>
                      <a:r>
                        <a:rPr lang="tr-TR" dirty="0" smtClean="0"/>
                        <a:t>Vücut geneli</a:t>
                      </a:r>
                      <a:endParaRPr lang="tr-TR" dirty="0"/>
                    </a:p>
                  </a:txBody>
                  <a:tcPr/>
                </a:tc>
                <a:tc>
                  <a:txBody>
                    <a:bodyPr/>
                    <a:lstStyle/>
                    <a:p>
                      <a:r>
                        <a:rPr lang="tr-TR" dirty="0" smtClean="0"/>
                        <a:t>Vücudun enerji üretimiyle</a:t>
                      </a:r>
                      <a:r>
                        <a:rPr lang="tr-TR" baseline="0" dirty="0" smtClean="0"/>
                        <a:t> ilgili metabolizmasını düzenler</a:t>
                      </a:r>
                      <a:endParaRPr lang="tr-TR" dirty="0"/>
                    </a:p>
                  </a:txBody>
                  <a:tcPr/>
                </a:tc>
              </a:tr>
              <a:tr h="370840">
                <a:tc>
                  <a:txBody>
                    <a:bodyPr/>
                    <a:lstStyle/>
                    <a:p>
                      <a:r>
                        <a:rPr lang="tr-TR" dirty="0" smtClean="0">
                          <a:solidFill>
                            <a:srgbClr val="FF0000"/>
                          </a:solidFill>
                        </a:rPr>
                        <a:t>KALSİ</a:t>
                      </a:r>
                      <a:r>
                        <a:rPr lang="tr-TR" dirty="0" smtClean="0"/>
                        <a:t>TONİN</a:t>
                      </a:r>
                      <a:endParaRPr lang="tr-TR" dirty="0"/>
                    </a:p>
                  </a:txBody>
                  <a:tcPr/>
                </a:tc>
                <a:tc>
                  <a:txBody>
                    <a:bodyPr/>
                    <a:lstStyle/>
                    <a:p>
                      <a:r>
                        <a:rPr lang="tr-TR" dirty="0" smtClean="0"/>
                        <a:t>Kemikler</a:t>
                      </a:r>
                      <a:endParaRPr lang="tr-TR" dirty="0"/>
                    </a:p>
                  </a:txBody>
                  <a:tcPr/>
                </a:tc>
                <a:tc>
                  <a:txBody>
                    <a:bodyPr/>
                    <a:lstStyle/>
                    <a:p>
                      <a:r>
                        <a:rPr lang="tr-TR" dirty="0" smtClean="0"/>
                        <a:t>Kandaki </a:t>
                      </a:r>
                      <a:r>
                        <a:rPr lang="tr-TR" dirty="0" err="1" smtClean="0"/>
                        <a:t>Ca’nın</a:t>
                      </a:r>
                      <a:r>
                        <a:rPr lang="tr-TR" dirty="0" smtClean="0"/>
                        <a:t> kemiklere geçişini sağlar</a:t>
                      </a:r>
                      <a:endParaRPr lang="tr-TR" dirty="0"/>
                    </a:p>
                  </a:txBody>
                  <a:tcPr/>
                </a:tc>
              </a:tr>
            </a:tbl>
          </a:graphicData>
        </a:graphic>
      </p:graphicFrame>
      <p:graphicFrame>
        <p:nvGraphicFramePr>
          <p:cNvPr id="8" name="6 İçerik Yer Tutucusu"/>
          <p:cNvGraphicFramePr>
            <a:graphicFrameLocks/>
          </p:cNvGraphicFramePr>
          <p:nvPr/>
        </p:nvGraphicFramePr>
        <p:xfrm>
          <a:off x="971600" y="3356992"/>
          <a:ext cx="7723584" cy="1371600"/>
        </p:xfrm>
        <a:graphic>
          <a:graphicData uri="http://schemas.openxmlformats.org/drawingml/2006/table">
            <a:tbl>
              <a:tblPr firstRow="1" bandRow="1">
                <a:tableStyleId>{5C22544A-7EE6-4342-B048-85BDC9FD1C3A}</a:tableStyleId>
              </a:tblPr>
              <a:tblGrid>
                <a:gridCol w="1728192"/>
                <a:gridCol w="1728192"/>
                <a:gridCol w="4267200"/>
              </a:tblGrid>
              <a:tr h="313301">
                <a:tc>
                  <a:txBody>
                    <a:bodyPr/>
                    <a:lstStyle/>
                    <a:p>
                      <a:r>
                        <a:rPr lang="tr-TR" dirty="0" smtClean="0"/>
                        <a:t>HORMON</a:t>
                      </a:r>
                      <a:endParaRPr lang="tr-TR" dirty="0"/>
                    </a:p>
                  </a:txBody>
                  <a:tcPr/>
                </a:tc>
                <a:tc>
                  <a:txBody>
                    <a:bodyPr/>
                    <a:lstStyle/>
                    <a:p>
                      <a:r>
                        <a:rPr lang="tr-TR" dirty="0" smtClean="0"/>
                        <a:t>HEDEF ORGAN</a:t>
                      </a:r>
                      <a:endParaRPr lang="tr-TR" dirty="0"/>
                    </a:p>
                  </a:txBody>
                  <a:tcPr/>
                </a:tc>
                <a:tc>
                  <a:txBody>
                    <a:bodyPr/>
                    <a:lstStyle/>
                    <a:p>
                      <a:r>
                        <a:rPr lang="tr-TR" dirty="0" smtClean="0"/>
                        <a:t>GÖREV</a:t>
                      </a:r>
                      <a:endParaRPr lang="tr-TR" dirty="0"/>
                    </a:p>
                  </a:txBody>
                  <a:tcPr/>
                </a:tc>
              </a:tr>
              <a:tr h="313301">
                <a:tc>
                  <a:txBody>
                    <a:bodyPr/>
                    <a:lstStyle/>
                    <a:p>
                      <a:r>
                        <a:rPr lang="tr-TR" sz="1600" dirty="0" smtClean="0"/>
                        <a:t>PARATHORMON</a:t>
                      </a:r>
                      <a:endParaRPr lang="tr-TR" sz="1600" dirty="0"/>
                    </a:p>
                  </a:txBody>
                  <a:tcPr/>
                </a:tc>
                <a:tc>
                  <a:txBody>
                    <a:bodyPr/>
                    <a:lstStyle/>
                    <a:p>
                      <a:r>
                        <a:rPr lang="tr-TR" dirty="0" smtClean="0"/>
                        <a:t>Kemik,böbrekler,</a:t>
                      </a:r>
                    </a:p>
                    <a:p>
                      <a:r>
                        <a:rPr lang="tr-TR" dirty="0" smtClean="0"/>
                        <a:t>İnce bağırsak</a:t>
                      </a:r>
                      <a:endParaRPr lang="tr-TR" dirty="0"/>
                    </a:p>
                  </a:txBody>
                  <a:tcPr/>
                </a:tc>
                <a:tc>
                  <a:txBody>
                    <a:bodyPr/>
                    <a:lstStyle/>
                    <a:p>
                      <a:r>
                        <a:rPr lang="tr-TR" dirty="0" smtClean="0"/>
                        <a:t>Kemiklerdeki </a:t>
                      </a:r>
                      <a:r>
                        <a:rPr lang="tr-TR" dirty="0" err="1" smtClean="0"/>
                        <a:t>Ca’nın</a:t>
                      </a:r>
                      <a:r>
                        <a:rPr lang="tr-TR" dirty="0" smtClean="0"/>
                        <a:t> kana geçişini sağlar.Böbrek ve bağırsaklardan </a:t>
                      </a:r>
                      <a:r>
                        <a:rPr lang="tr-TR" dirty="0" err="1" smtClean="0"/>
                        <a:t>Ca</a:t>
                      </a:r>
                      <a:r>
                        <a:rPr lang="tr-TR" dirty="0" smtClean="0"/>
                        <a:t> emilimini </a:t>
                      </a:r>
                      <a:r>
                        <a:rPr lang="tr-TR" dirty="0" err="1" smtClean="0"/>
                        <a:t>artırrır</a:t>
                      </a:r>
                      <a:r>
                        <a:rPr lang="tr-TR" dirty="0" smtClean="0"/>
                        <a:t>.</a:t>
                      </a:r>
                      <a:endParaRPr lang="tr-TR" dirty="0"/>
                    </a:p>
                  </a:txBody>
                  <a:tcPr/>
                </a:tc>
              </a:tr>
              <a:tr h="313301">
                <a:tc>
                  <a:txBody>
                    <a:bodyPr/>
                    <a:lstStyle/>
                    <a:p>
                      <a:endParaRPr lang="tr-TR" dirty="0"/>
                    </a:p>
                  </a:txBody>
                  <a:tcPr/>
                </a:tc>
                <a:tc>
                  <a:txBody>
                    <a:bodyPr/>
                    <a:lstStyle/>
                    <a:p>
                      <a:endParaRPr lang="tr-TR"/>
                    </a:p>
                  </a:txBody>
                  <a:tcPr/>
                </a:tc>
                <a:tc>
                  <a:txBody>
                    <a:bodyPr/>
                    <a:lstStyle/>
                    <a:p>
                      <a:endParaRPr lang="tr-TR" dirty="0"/>
                    </a:p>
                  </a:txBody>
                  <a:tcPr/>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BÖBREK ÜSTÜ BEZİ</a:t>
            </a:r>
            <a:endParaRPr lang="tr-TR" dirty="0"/>
          </a:p>
        </p:txBody>
      </p:sp>
      <p:sp>
        <p:nvSpPr>
          <p:cNvPr id="3" name="2 İçerik Yer Tutucusu"/>
          <p:cNvSpPr>
            <a:spLocks noGrp="1"/>
          </p:cNvSpPr>
          <p:nvPr>
            <p:ph sz="quarter" idx="1"/>
          </p:nvPr>
        </p:nvSpPr>
        <p:spPr/>
        <p:txBody>
          <a:bodyPr/>
          <a:lstStyle/>
          <a:p>
            <a:r>
              <a:rPr lang="tr-TR" dirty="0" smtClean="0"/>
              <a:t>Böbreklerin üzerinde bulunan bu bez yapı ve görev bakımından iki kısma ayrılır.</a:t>
            </a:r>
          </a:p>
          <a:p>
            <a:r>
              <a:rPr lang="tr-TR" dirty="0" smtClean="0"/>
              <a:t>Dıştaki açık renkli kısmına </a:t>
            </a:r>
            <a:r>
              <a:rPr lang="tr-TR" b="1" dirty="0" smtClean="0"/>
              <a:t>kabuk (korteks), içteki koyu renkli kısmına öz (</a:t>
            </a:r>
            <a:r>
              <a:rPr lang="tr-TR" b="1" dirty="0" err="1" smtClean="0"/>
              <a:t>medulla</a:t>
            </a:r>
            <a:r>
              <a:rPr lang="tr-TR" b="1" dirty="0" smtClean="0"/>
              <a:t>) denir.</a:t>
            </a:r>
            <a:endParaRPr lang="tr-TR" dirty="0"/>
          </a:p>
        </p:txBody>
      </p:sp>
      <p:sp>
        <p:nvSpPr>
          <p:cNvPr id="4" name="3 Veri Yer Tutucusu"/>
          <p:cNvSpPr>
            <a:spLocks noGrp="1"/>
          </p:cNvSpPr>
          <p:nvPr>
            <p:ph type="dt" sz="half" idx="10"/>
          </p:nvPr>
        </p:nvSpPr>
        <p:spPr/>
        <p:txBody>
          <a:bodyPr/>
          <a:lstStyle/>
          <a:p>
            <a:fld id="{7FA7BC2F-40CA-4E7B-B2C0-B9E48BA33E2F}"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39</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8B1D7C2F-8665-4A6A-A30F-7471CBD2B2D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Copyrigt Tzn Arc</a:t>
            </a:r>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4</a:t>
            </a:fld>
            <a:endParaRPr lang="tr-TR"/>
          </a:p>
        </p:txBody>
      </p:sp>
      <p:sp>
        <p:nvSpPr>
          <p:cNvPr id="6" name="5 İçerik Yer Tutucusu"/>
          <p:cNvSpPr>
            <a:spLocks noGrp="1"/>
          </p:cNvSpPr>
          <p:nvPr>
            <p:ph sz="quarter" idx="1"/>
          </p:nvPr>
        </p:nvSpPr>
        <p:spPr>
          <a:solidFill>
            <a:schemeClr val="accent3">
              <a:lumMod val="40000"/>
              <a:lumOff val="60000"/>
            </a:schemeClr>
          </a:solidFill>
        </p:spPr>
        <p:txBody>
          <a:bodyPr/>
          <a:lstStyle/>
          <a:p>
            <a:r>
              <a:rPr lang="tr-TR" dirty="0" smtClean="0"/>
              <a:t>Hormonlar protein ya da </a:t>
            </a:r>
            <a:r>
              <a:rPr lang="tr-TR" dirty="0" err="1" smtClean="0"/>
              <a:t>steroit</a:t>
            </a:r>
            <a:r>
              <a:rPr lang="tr-TR" dirty="0" smtClean="0"/>
              <a:t> yapılı olabilir.</a:t>
            </a:r>
          </a:p>
          <a:p>
            <a:r>
              <a:rPr lang="tr-TR" dirty="0" smtClean="0"/>
              <a:t>Protein yapılı hormonlar doğrudan hücre içine giremez.Önce hücre zarındaki reseptörlere bağlanır,hücre içindeki aracı moleküller uyarılır ve hücrede özgün bir yanıt oluşur.</a:t>
            </a:r>
          </a:p>
          <a:p>
            <a:r>
              <a:rPr lang="tr-TR" dirty="0" err="1" smtClean="0"/>
              <a:t>Steroit</a:t>
            </a:r>
            <a:r>
              <a:rPr lang="tr-TR" dirty="0" smtClean="0"/>
              <a:t> yapıdaki hormonlar hücre zarından geçerek hücre içine girer.</a:t>
            </a:r>
            <a:r>
              <a:rPr lang="tr-TR" i="1" dirty="0" smtClean="0"/>
              <a:t> Hücre içindeki bir reseptöre bağlandığında, reseptör, bir transkripsiyon unsuru gibi davranarak, gen ifadesinde değişikliğe yol açar. Uyarının, bir yüzey reseptörüne bağlanması, ya gen ifadesinde, ya da sitoplazma etkinliğinde bir değişime neden olur.</a:t>
            </a:r>
            <a:endParaRPr lang="tr-TR"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 name="Picture 2"/>
          <p:cNvPicPr>
            <a:picLocks noGrp="1" noChangeAspect="1" noChangeArrowheads="1"/>
          </p:cNvPicPr>
          <p:nvPr>
            <p:ph sz="quarter" idx="1"/>
          </p:nvPr>
        </p:nvPicPr>
        <p:blipFill>
          <a:blip r:embed="rId2" cstate="print"/>
          <a:srcRect/>
          <a:stretch>
            <a:fillRect/>
          </a:stretch>
        </p:blipFill>
        <p:spPr>
          <a:xfrm>
            <a:off x="395536" y="404664"/>
            <a:ext cx="8568952" cy="6120680"/>
          </a:xfrm>
          <a:noFill/>
        </p:spPr>
      </p:pic>
      <p:sp>
        <p:nvSpPr>
          <p:cNvPr id="5" name="4 Veri Yer Tutucusu"/>
          <p:cNvSpPr>
            <a:spLocks noGrp="1"/>
          </p:cNvSpPr>
          <p:nvPr>
            <p:ph type="dt" sz="half" idx="10"/>
          </p:nvPr>
        </p:nvSpPr>
        <p:spPr/>
        <p:txBody>
          <a:bodyPr/>
          <a:lstStyle/>
          <a:p>
            <a:fld id="{E77B3DE2-F0D3-4EEA-AE28-EC5241D21E1F}" type="datetime1">
              <a:rPr lang="tr-TR" smtClean="0"/>
              <a:pPr/>
              <a:t>10.02.2016</a:t>
            </a:fld>
            <a:endParaRPr lang="tr-TR"/>
          </a:p>
        </p:txBody>
      </p:sp>
      <p:sp>
        <p:nvSpPr>
          <p:cNvPr id="6" name="5 Slayt Numarası Yer Tutucusu"/>
          <p:cNvSpPr>
            <a:spLocks noGrp="1"/>
          </p:cNvSpPr>
          <p:nvPr>
            <p:ph type="sldNum" sz="quarter" idx="12"/>
          </p:nvPr>
        </p:nvSpPr>
        <p:spPr/>
        <p:txBody>
          <a:bodyPr/>
          <a:lstStyle/>
          <a:p>
            <a:fld id="{AC666A51-3FDF-451F-BDCF-52A6E053356C}" type="slidenum">
              <a:rPr lang="tr-TR" smtClean="0"/>
              <a:pPr/>
              <a:t>40</a:t>
            </a:fld>
            <a:endParaRPr lang="tr-TR"/>
          </a:p>
        </p:txBody>
      </p:sp>
      <p:sp>
        <p:nvSpPr>
          <p:cNvPr id="7" name="6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solidFill>
                  <a:srgbClr val="FF0000"/>
                </a:solidFill>
              </a:rPr>
              <a:t>KABUK</a:t>
            </a:r>
            <a:r>
              <a:rPr lang="tr-TR" dirty="0" smtClean="0"/>
              <a:t> (KORTEKS)</a:t>
            </a:r>
            <a:endParaRPr lang="tr-TR" dirty="0"/>
          </a:p>
        </p:txBody>
      </p:sp>
      <p:sp>
        <p:nvSpPr>
          <p:cNvPr id="3" name="2 İçerik Yer Tutucusu"/>
          <p:cNvSpPr>
            <a:spLocks noGrp="1"/>
          </p:cNvSpPr>
          <p:nvPr>
            <p:ph sz="quarter" idx="1"/>
          </p:nvPr>
        </p:nvSpPr>
        <p:spPr/>
        <p:txBody>
          <a:bodyPr/>
          <a:lstStyle/>
          <a:p>
            <a:r>
              <a:rPr lang="tr-TR" dirty="0" smtClean="0"/>
              <a:t>Adrenal korteksten </a:t>
            </a:r>
            <a:r>
              <a:rPr lang="tr-TR" b="1" dirty="0" err="1" smtClean="0"/>
              <a:t>steroit</a:t>
            </a:r>
            <a:r>
              <a:rPr lang="tr-TR" b="1" dirty="0" smtClean="0"/>
              <a:t> yapılı hormonlar </a:t>
            </a:r>
            <a:r>
              <a:rPr lang="tr-TR" dirty="0" smtClean="0"/>
              <a:t>salgılanır ve bunlara genel olarak </a:t>
            </a:r>
            <a:r>
              <a:rPr lang="tr-TR" b="1" dirty="0" err="1" smtClean="0"/>
              <a:t>kortikosteroitler</a:t>
            </a:r>
            <a:r>
              <a:rPr lang="tr-TR" dirty="0" smtClean="0"/>
              <a:t> denir. </a:t>
            </a:r>
          </a:p>
          <a:p>
            <a:r>
              <a:rPr lang="tr-TR" dirty="0" smtClean="0"/>
              <a:t>Genel olarak </a:t>
            </a:r>
            <a:r>
              <a:rPr lang="tr-TR" b="1" dirty="0" err="1" smtClean="0"/>
              <a:t>kortikosteroitlerin</a:t>
            </a:r>
            <a:r>
              <a:rPr lang="tr-TR" b="1" dirty="0" smtClean="0"/>
              <a:t> görevi, vücudu uzun süreli çevre </a:t>
            </a:r>
            <a:r>
              <a:rPr lang="tr-TR" dirty="0" smtClean="0"/>
              <a:t>gerilimlerine </a:t>
            </a:r>
            <a:r>
              <a:rPr lang="tr-TR" u="sng" dirty="0" smtClean="0"/>
              <a:t>(</a:t>
            </a:r>
            <a:r>
              <a:rPr lang="tr-TR" b="1" u="sng" dirty="0" smtClean="0">
                <a:solidFill>
                  <a:srgbClr val="FF0000"/>
                </a:solidFill>
              </a:rPr>
              <a:t>stres</a:t>
            </a:r>
            <a:r>
              <a:rPr lang="tr-TR" u="sng" dirty="0" smtClean="0"/>
              <a:t>e) karşı korumaktır. </a:t>
            </a:r>
          </a:p>
          <a:p>
            <a:r>
              <a:rPr lang="tr-TR" dirty="0" err="1" smtClean="0"/>
              <a:t>Kortikosteroyitlerin</a:t>
            </a:r>
            <a:r>
              <a:rPr lang="tr-TR" dirty="0" smtClean="0"/>
              <a:t> </a:t>
            </a:r>
            <a:r>
              <a:rPr lang="tr-TR" b="1" dirty="0" smtClean="0"/>
              <a:t>üç tipi vardır:</a:t>
            </a:r>
          </a:p>
          <a:p>
            <a:r>
              <a:rPr lang="tr-TR" b="1" dirty="0" smtClean="0"/>
              <a:t>1. </a:t>
            </a:r>
            <a:r>
              <a:rPr lang="tr-TR" b="1" dirty="0" err="1" smtClean="0"/>
              <a:t>Glukokortikoitler</a:t>
            </a:r>
            <a:endParaRPr lang="tr-TR" b="1" dirty="0" smtClean="0"/>
          </a:p>
          <a:p>
            <a:r>
              <a:rPr lang="tr-TR" b="1" dirty="0" smtClean="0"/>
              <a:t>2. </a:t>
            </a:r>
            <a:r>
              <a:rPr lang="tr-TR" b="1" dirty="0" err="1" smtClean="0"/>
              <a:t>Mineralokortikoyitler</a:t>
            </a:r>
            <a:endParaRPr lang="tr-TR" b="1" dirty="0" smtClean="0"/>
          </a:p>
          <a:p>
            <a:r>
              <a:rPr lang="tr-TR" b="1" dirty="0" smtClean="0"/>
              <a:t>3. Eşey hormonları    </a:t>
            </a:r>
          </a:p>
          <a:p>
            <a:endParaRPr lang="tr-TR" dirty="0"/>
          </a:p>
        </p:txBody>
      </p:sp>
      <p:sp>
        <p:nvSpPr>
          <p:cNvPr id="4" name="3 Veri Yer Tutucusu"/>
          <p:cNvSpPr>
            <a:spLocks noGrp="1"/>
          </p:cNvSpPr>
          <p:nvPr>
            <p:ph type="dt" sz="half" idx="10"/>
          </p:nvPr>
        </p:nvSpPr>
        <p:spPr/>
        <p:txBody>
          <a:bodyPr/>
          <a:lstStyle/>
          <a:p>
            <a:fld id="{DFF1D18F-8FB6-4A46-BB4D-A3150D82DAF0}" type="datetime1">
              <a:rPr lang="tr-TR" smtClean="0"/>
              <a:pPr/>
              <a:t>10.02.2016</a:t>
            </a:fld>
            <a:endParaRPr lang="tr-TR" dirty="0"/>
          </a:p>
        </p:txBody>
      </p:sp>
      <p:sp>
        <p:nvSpPr>
          <p:cNvPr id="5" name="4 Slayt Numarası Yer Tutucusu"/>
          <p:cNvSpPr>
            <a:spLocks noGrp="1"/>
          </p:cNvSpPr>
          <p:nvPr>
            <p:ph type="sldNum" sz="quarter" idx="12"/>
          </p:nvPr>
        </p:nvSpPr>
        <p:spPr/>
        <p:txBody>
          <a:bodyPr/>
          <a:lstStyle/>
          <a:p>
            <a:fld id="{AC666A51-3FDF-451F-BDCF-52A6E053356C}" type="slidenum">
              <a:rPr lang="tr-TR" smtClean="0"/>
              <a:pPr/>
              <a:t>41</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
        <p:nvSpPr>
          <p:cNvPr id="7" name="6 Yuvarlatılmış Dikdörtgen"/>
          <p:cNvSpPr/>
          <p:nvPr/>
        </p:nvSpPr>
        <p:spPr>
          <a:xfrm>
            <a:off x="5148064" y="4005064"/>
            <a:ext cx="3456384" cy="144016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ÖĞRENCİLER STRESE GİRİP KABUKLARINA ÇEKİLDİLER!!</a:t>
            </a:r>
            <a:endParaRPr lang="tr-TR"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GLİKO</a:t>
            </a:r>
            <a:r>
              <a:rPr lang="tr-TR" dirty="0" smtClean="0">
                <a:solidFill>
                  <a:srgbClr val="FF0000"/>
                </a:solidFill>
              </a:rPr>
              <a:t>KORTİ</a:t>
            </a:r>
            <a:r>
              <a:rPr lang="tr-TR" dirty="0" smtClean="0"/>
              <a:t>KOİTLER</a:t>
            </a:r>
            <a:endParaRPr lang="tr-TR" dirty="0"/>
          </a:p>
        </p:txBody>
      </p:sp>
      <p:sp>
        <p:nvSpPr>
          <p:cNvPr id="3" name="2 İçerik Yer Tutucusu"/>
          <p:cNvSpPr>
            <a:spLocks noGrp="1"/>
          </p:cNvSpPr>
          <p:nvPr>
            <p:ph sz="quarter" idx="1"/>
          </p:nvPr>
        </p:nvSpPr>
        <p:spPr/>
        <p:txBody>
          <a:bodyPr/>
          <a:lstStyle/>
          <a:p>
            <a:r>
              <a:rPr lang="tr-TR" dirty="0" smtClean="0"/>
              <a:t>Her çeşit </a:t>
            </a:r>
            <a:r>
              <a:rPr lang="tr-TR" dirty="0" smtClean="0">
                <a:solidFill>
                  <a:srgbClr val="FF0000"/>
                </a:solidFill>
              </a:rPr>
              <a:t>fiziksel ve zihinsel strese </a:t>
            </a:r>
            <a:r>
              <a:rPr lang="tr-TR" dirty="0" smtClean="0"/>
              <a:t>karşı vücudu hazırlamakla görevlidir. En önemli </a:t>
            </a:r>
            <a:r>
              <a:rPr lang="tr-TR" dirty="0" err="1" smtClean="0"/>
              <a:t>glukokortikoyit</a:t>
            </a:r>
            <a:r>
              <a:rPr lang="tr-TR" dirty="0" smtClean="0"/>
              <a:t>, </a:t>
            </a:r>
            <a:r>
              <a:rPr lang="tr-TR" b="1" dirty="0" err="1" smtClean="0"/>
              <a:t>kortizol</a:t>
            </a:r>
            <a:r>
              <a:rPr lang="tr-TR" b="1" dirty="0" smtClean="0"/>
              <a:t> </a:t>
            </a:r>
            <a:r>
              <a:rPr lang="tr-TR" dirty="0" smtClean="0"/>
              <a:t>dür</a:t>
            </a:r>
            <a:r>
              <a:rPr lang="tr-TR" b="1" dirty="0" smtClean="0"/>
              <a:t>. </a:t>
            </a:r>
            <a:r>
              <a:rPr lang="tr-TR" dirty="0" smtClean="0"/>
              <a:t>Hemen her çeşit gerilim </a:t>
            </a:r>
            <a:r>
              <a:rPr lang="tr-TR" dirty="0" err="1" smtClean="0"/>
              <a:t>kortizol</a:t>
            </a:r>
            <a:r>
              <a:rPr lang="tr-TR" dirty="0" smtClean="0"/>
              <a:t> salınmasını arttırır. </a:t>
            </a:r>
          </a:p>
          <a:p>
            <a:r>
              <a:rPr lang="tr-TR" dirty="0" err="1" smtClean="0"/>
              <a:t>Hipotalamus</a:t>
            </a:r>
            <a:r>
              <a:rPr lang="tr-TR" dirty="0" smtClean="0"/>
              <a:t> ve ön hipofiz, </a:t>
            </a:r>
            <a:r>
              <a:rPr lang="tr-TR" dirty="0" err="1" smtClean="0"/>
              <a:t>kortizol</a:t>
            </a:r>
            <a:r>
              <a:rPr lang="tr-TR" dirty="0" smtClean="0"/>
              <a:t> hormonunun salınmasını negatif bildirim sistemi ile kontrol eder</a:t>
            </a:r>
            <a:endParaRPr lang="tr-TR" dirty="0"/>
          </a:p>
        </p:txBody>
      </p:sp>
      <p:sp>
        <p:nvSpPr>
          <p:cNvPr id="4" name="3 Veri Yer Tutucusu"/>
          <p:cNvSpPr>
            <a:spLocks noGrp="1"/>
          </p:cNvSpPr>
          <p:nvPr>
            <p:ph type="dt" sz="half" idx="10"/>
          </p:nvPr>
        </p:nvSpPr>
        <p:spPr/>
        <p:txBody>
          <a:bodyPr/>
          <a:lstStyle/>
          <a:p>
            <a:fld id="{3FDD866A-EE47-40B2-93C3-77EFD2178843}"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42</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pic>
        <p:nvPicPr>
          <p:cNvPr id="7" name="Picture 2"/>
          <p:cNvPicPr>
            <a:picLocks noChangeAspect="1" noChangeArrowheads="1"/>
          </p:cNvPicPr>
          <p:nvPr/>
        </p:nvPicPr>
        <p:blipFill>
          <a:blip r:embed="rId2" cstate="print"/>
          <a:srcRect/>
          <a:stretch>
            <a:fillRect/>
          </a:stretch>
        </p:blipFill>
        <p:spPr bwMode="auto">
          <a:xfrm>
            <a:off x="2915816" y="3861048"/>
            <a:ext cx="4189126" cy="2157795"/>
          </a:xfrm>
          <a:prstGeom prst="rect">
            <a:avLst/>
          </a:prstGeom>
          <a:noFill/>
          <a:ln w="9525">
            <a:noFill/>
            <a:miter lim="800000"/>
            <a:headEnd/>
            <a:tailEnd/>
          </a:ln>
        </p:spPr>
      </p:pic>
      <p:sp>
        <p:nvSpPr>
          <p:cNvPr id="10" name="9 Sağ Ok"/>
          <p:cNvSpPr/>
          <p:nvPr/>
        </p:nvSpPr>
        <p:spPr>
          <a:xfrm rot="16200000">
            <a:off x="5693264" y="410793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10 Yuvarlatılmış Dikdörtgen"/>
          <p:cNvSpPr/>
          <p:nvPr/>
        </p:nvSpPr>
        <p:spPr>
          <a:xfrm>
            <a:off x="6804248" y="4005064"/>
            <a:ext cx="208823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KANDAKİ GLİKOZ MİKTARINI ARTTIRIR</a:t>
            </a:r>
            <a:endParaRPr lang="tr-TR" dirty="0"/>
          </a:p>
        </p:txBody>
      </p:sp>
      <p:pic>
        <p:nvPicPr>
          <p:cNvPr id="13" name="Picture 2"/>
          <p:cNvPicPr>
            <a:picLocks noChangeAspect="1" noChangeArrowheads="1"/>
          </p:cNvPicPr>
          <p:nvPr/>
        </p:nvPicPr>
        <p:blipFill>
          <a:blip r:embed="rId3" cstate="print"/>
          <a:srcRect/>
          <a:stretch>
            <a:fillRect/>
          </a:stretch>
        </p:blipFill>
        <p:spPr bwMode="auto">
          <a:xfrm>
            <a:off x="179512" y="3645024"/>
            <a:ext cx="3034453" cy="2448272"/>
          </a:xfrm>
          <a:prstGeom prst="rect">
            <a:avLst/>
          </a:prstGeom>
          <a:noFill/>
          <a:ln w="9525">
            <a:noFill/>
            <a:miter lim="800000"/>
            <a:headEnd/>
            <a:tailEnd/>
          </a:ln>
        </p:spPr>
      </p:pic>
      <p:pic>
        <p:nvPicPr>
          <p:cNvPr id="70657" name="Picture 1"/>
          <p:cNvPicPr>
            <a:picLocks noChangeAspect="1" noChangeArrowheads="1"/>
          </p:cNvPicPr>
          <p:nvPr/>
        </p:nvPicPr>
        <p:blipFill>
          <a:blip r:embed="rId4" cstate="print"/>
          <a:srcRect/>
          <a:stretch>
            <a:fillRect/>
          </a:stretch>
        </p:blipFill>
        <p:spPr bwMode="auto">
          <a:xfrm>
            <a:off x="5652120" y="188639"/>
            <a:ext cx="3312368" cy="13159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KORTİZOLÜN ETKİLERİ</a:t>
            </a:r>
            <a:endParaRPr lang="tr-TR" dirty="0"/>
          </a:p>
        </p:txBody>
      </p:sp>
      <p:sp>
        <p:nvSpPr>
          <p:cNvPr id="3" name="2 İçerik Yer Tutucusu"/>
          <p:cNvSpPr>
            <a:spLocks noGrp="1"/>
          </p:cNvSpPr>
          <p:nvPr>
            <p:ph sz="quarter" idx="1"/>
          </p:nvPr>
        </p:nvSpPr>
        <p:spPr/>
        <p:txBody>
          <a:bodyPr>
            <a:normAutofit fontScale="92500" lnSpcReduction="20000"/>
          </a:bodyPr>
          <a:lstStyle/>
          <a:p>
            <a:r>
              <a:rPr lang="tr-TR" b="1" dirty="0" smtClean="0"/>
              <a:t>a) Organik metabolizma üzerine etkileri vardır. </a:t>
            </a:r>
            <a:r>
              <a:rPr lang="tr-TR" b="1" dirty="0" err="1" smtClean="0"/>
              <a:t>Kortizol</a:t>
            </a:r>
            <a:r>
              <a:rPr lang="tr-TR" b="1" dirty="0" smtClean="0"/>
              <a:t> şu sıra ile etkisini gösterir;</a:t>
            </a:r>
          </a:p>
          <a:p>
            <a:r>
              <a:rPr lang="tr-TR" dirty="0" smtClean="0"/>
              <a:t>1) Kemik, lenf, kas ve deride protein yıkımına neden olur ve oluşan </a:t>
            </a:r>
            <a:r>
              <a:rPr lang="tr-TR" u="sng" dirty="0" smtClean="0"/>
              <a:t>aminoasitlerin kana geçmesini </a:t>
            </a:r>
            <a:r>
              <a:rPr lang="tr-TR" dirty="0" smtClean="0"/>
              <a:t>sağlar.</a:t>
            </a:r>
          </a:p>
          <a:p>
            <a:r>
              <a:rPr lang="tr-TR" dirty="0" smtClean="0"/>
              <a:t>2) Kandaki amino asitlerin karaciğere girmesine ve karaciğerde </a:t>
            </a:r>
            <a:r>
              <a:rPr lang="tr-TR" u="sng" dirty="0" smtClean="0"/>
              <a:t>amino asitlerden glikoz oluşmasına</a:t>
            </a:r>
            <a:r>
              <a:rPr lang="tr-TR" dirty="0" smtClean="0"/>
              <a:t> neden olur. İdrarda azotlu madde miktarı artar. Oluşan glikozu kana çıkartarak </a:t>
            </a:r>
            <a:r>
              <a:rPr lang="tr-TR" u="sng" dirty="0" smtClean="0"/>
              <a:t>kan şekerini arttırır.</a:t>
            </a:r>
          </a:p>
          <a:p>
            <a:r>
              <a:rPr lang="tr-TR" dirty="0" smtClean="0"/>
              <a:t>3) Karaciğerden kana çıkardığı glikozun, sadece beyin ve kalp kası hücrelerine girmesini sağlar. Diğer dokuların glikoz almasını engeller.</a:t>
            </a:r>
          </a:p>
          <a:p>
            <a:r>
              <a:rPr lang="tr-TR" dirty="0" smtClean="0"/>
              <a:t>4) Vücudun diğer dokularının enerji ihtiyacı, yağ asidinden karşılanır. Bunun için </a:t>
            </a:r>
            <a:r>
              <a:rPr lang="tr-TR" dirty="0" err="1" smtClean="0"/>
              <a:t>kortizol</a:t>
            </a:r>
            <a:r>
              <a:rPr lang="tr-TR" dirty="0" smtClean="0"/>
              <a:t>, depo yağların yıkılmasını ve yağ asitlerinin kana geçmesini sağlar</a:t>
            </a:r>
            <a:endParaRPr lang="tr-TR" dirty="0"/>
          </a:p>
        </p:txBody>
      </p:sp>
      <p:sp>
        <p:nvSpPr>
          <p:cNvPr id="4" name="3 Veri Yer Tutucusu"/>
          <p:cNvSpPr>
            <a:spLocks noGrp="1"/>
          </p:cNvSpPr>
          <p:nvPr>
            <p:ph type="dt" sz="half" idx="10"/>
          </p:nvPr>
        </p:nvSpPr>
        <p:spPr/>
        <p:txBody>
          <a:bodyPr/>
          <a:lstStyle/>
          <a:p>
            <a:fld id="{4BCF2A8D-67CF-4B67-9B13-2BA28E22BBEC}"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43</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5362" name="Picture 2"/>
          <p:cNvPicPr>
            <a:picLocks noGrp="1" noChangeAspect="1" noChangeArrowheads="1"/>
          </p:cNvPicPr>
          <p:nvPr>
            <p:ph sz="quarter" idx="1"/>
          </p:nvPr>
        </p:nvPicPr>
        <p:blipFill>
          <a:blip r:embed="rId2" cstate="print"/>
          <a:srcRect/>
          <a:stretch>
            <a:fillRect/>
          </a:stretch>
        </p:blipFill>
        <p:spPr bwMode="auto">
          <a:xfrm>
            <a:off x="683568" y="476672"/>
            <a:ext cx="4076272" cy="6120680"/>
          </a:xfrm>
          <a:prstGeom prst="rect">
            <a:avLst/>
          </a:prstGeom>
          <a:noFill/>
          <a:ln w="9525">
            <a:noFill/>
            <a:miter lim="800000"/>
            <a:headEnd/>
            <a:tailEnd/>
          </a:ln>
        </p:spPr>
      </p:pic>
      <p:sp>
        <p:nvSpPr>
          <p:cNvPr id="5" name="4 Metin kutusu"/>
          <p:cNvSpPr txBox="1"/>
          <p:nvPr/>
        </p:nvSpPr>
        <p:spPr>
          <a:xfrm>
            <a:off x="4644008" y="1700808"/>
            <a:ext cx="4032448" cy="3139321"/>
          </a:xfrm>
          <a:prstGeom prst="rect">
            <a:avLst/>
          </a:prstGeom>
          <a:solidFill>
            <a:schemeClr val="accent1">
              <a:lumMod val="40000"/>
              <a:lumOff val="60000"/>
            </a:schemeClr>
          </a:solidFill>
        </p:spPr>
        <p:txBody>
          <a:bodyPr wrap="square" rtlCol="0">
            <a:spAutoFit/>
          </a:bodyPr>
          <a:lstStyle/>
          <a:p>
            <a:r>
              <a:rPr lang="tr-TR" dirty="0"/>
              <a:t>➢ Gerilim (stres), </a:t>
            </a:r>
            <a:r>
              <a:rPr lang="tr-TR" dirty="0" err="1"/>
              <a:t>hipotalamusu</a:t>
            </a:r>
            <a:r>
              <a:rPr lang="tr-TR" dirty="0"/>
              <a:t> etkiler ve </a:t>
            </a:r>
            <a:r>
              <a:rPr lang="tr-TR" dirty="0" err="1"/>
              <a:t>hipotalamustan</a:t>
            </a:r>
            <a:r>
              <a:rPr lang="tr-TR" dirty="0"/>
              <a:t> salgılatıcı hormon</a:t>
            </a:r>
          </a:p>
          <a:p>
            <a:r>
              <a:rPr lang="tr-TR" dirty="0"/>
              <a:t>(CRH) salgılanır.</a:t>
            </a:r>
          </a:p>
          <a:p>
            <a:r>
              <a:rPr lang="tr-TR" dirty="0"/>
              <a:t>➢ CRH, ön hipofizden ACTH salgılanmasını sağlar</a:t>
            </a:r>
          </a:p>
          <a:p>
            <a:r>
              <a:rPr lang="tr-TR" dirty="0"/>
              <a:t>➢ ACTH da adrenal korteksten </a:t>
            </a:r>
            <a:r>
              <a:rPr lang="tr-TR" dirty="0" err="1"/>
              <a:t>kortizol</a:t>
            </a:r>
            <a:r>
              <a:rPr lang="tr-TR" dirty="0"/>
              <a:t> salınmasına neden olur.</a:t>
            </a:r>
          </a:p>
          <a:p>
            <a:r>
              <a:rPr lang="tr-TR" dirty="0"/>
              <a:t>➢ Kandaki </a:t>
            </a:r>
            <a:r>
              <a:rPr lang="tr-TR" dirty="0" err="1"/>
              <a:t>kortizol</a:t>
            </a:r>
            <a:r>
              <a:rPr lang="tr-TR" dirty="0"/>
              <a:t> derişimi, hem ön hipofizi hem de </a:t>
            </a:r>
            <a:r>
              <a:rPr lang="tr-TR" dirty="0" err="1"/>
              <a:t>hipotalamusu</a:t>
            </a:r>
            <a:r>
              <a:rPr lang="tr-TR" dirty="0"/>
              <a:t> negatif geri</a:t>
            </a:r>
          </a:p>
          <a:p>
            <a:r>
              <a:rPr lang="tr-TR" dirty="0"/>
              <a:t>bildirim yolu ile etkiler ve </a:t>
            </a:r>
            <a:r>
              <a:rPr lang="tr-TR" dirty="0" err="1"/>
              <a:t>kortizol</a:t>
            </a:r>
            <a:r>
              <a:rPr lang="tr-TR" dirty="0"/>
              <a:t> kendi </a:t>
            </a:r>
            <a:r>
              <a:rPr lang="tr-TR" dirty="0" err="1"/>
              <a:t>salınımını</a:t>
            </a:r>
            <a:r>
              <a:rPr lang="tr-TR" dirty="0"/>
              <a:t> durdurur.</a:t>
            </a:r>
          </a:p>
        </p:txBody>
      </p:sp>
      <p:sp>
        <p:nvSpPr>
          <p:cNvPr id="6" name="5 Veri Yer Tutucusu"/>
          <p:cNvSpPr>
            <a:spLocks noGrp="1"/>
          </p:cNvSpPr>
          <p:nvPr>
            <p:ph type="dt" sz="half" idx="10"/>
          </p:nvPr>
        </p:nvSpPr>
        <p:spPr/>
        <p:txBody>
          <a:bodyPr/>
          <a:lstStyle/>
          <a:p>
            <a:fld id="{EA41D55A-A567-4E4A-BA66-68E53EB82C06}" type="datetime1">
              <a:rPr lang="tr-TR" smtClean="0"/>
              <a:pPr/>
              <a:t>10.02.2016</a:t>
            </a:fld>
            <a:endParaRPr lang="tr-TR"/>
          </a:p>
        </p:txBody>
      </p:sp>
      <p:sp>
        <p:nvSpPr>
          <p:cNvPr id="7" name="6 Slayt Numarası Yer Tutucusu"/>
          <p:cNvSpPr>
            <a:spLocks noGrp="1"/>
          </p:cNvSpPr>
          <p:nvPr>
            <p:ph type="sldNum" sz="quarter" idx="12"/>
          </p:nvPr>
        </p:nvSpPr>
        <p:spPr/>
        <p:txBody>
          <a:bodyPr/>
          <a:lstStyle/>
          <a:p>
            <a:fld id="{AC666A51-3FDF-451F-BDCF-52A6E053356C}" type="slidenum">
              <a:rPr lang="tr-TR" smtClean="0"/>
              <a:pPr/>
              <a:t>44</a:t>
            </a:fld>
            <a:endParaRPr lang="tr-TR"/>
          </a:p>
        </p:txBody>
      </p:sp>
      <p:sp>
        <p:nvSpPr>
          <p:cNvPr id="8" name="7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KORTİZOLÜN ETKİLERİ</a:t>
            </a:r>
            <a:endParaRPr lang="tr-TR" dirty="0"/>
          </a:p>
        </p:txBody>
      </p:sp>
      <p:sp>
        <p:nvSpPr>
          <p:cNvPr id="3" name="2 İçerik Yer Tutucusu"/>
          <p:cNvSpPr>
            <a:spLocks noGrp="1"/>
          </p:cNvSpPr>
          <p:nvPr>
            <p:ph sz="quarter" idx="1"/>
          </p:nvPr>
        </p:nvSpPr>
        <p:spPr/>
        <p:txBody>
          <a:bodyPr/>
          <a:lstStyle/>
          <a:p>
            <a:r>
              <a:rPr lang="tr-TR" b="1" dirty="0" smtClean="0"/>
              <a:t>b) Bağışıklık sistemini baskılayıcı etkisi vardır. </a:t>
            </a:r>
            <a:r>
              <a:rPr lang="tr-TR" dirty="0" err="1" smtClean="0"/>
              <a:t>Lenfoid</a:t>
            </a:r>
            <a:r>
              <a:rPr lang="tr-TR" dirty="0" smtClean="0"/>
              <a:t> dokudan protein kaybına neden olduğu için mikroplara karşı direnç düşebilir.</a:t>
            </a:r>
          </a:p>
          <a:p>
            <a:r>
              <a:rPr lang="tr-TR" b="1" dirty="0" smtClean="0"/>
              <a:t>c) Temel olmayan işlevleri baskılayıcı etkisi vardır. </a:t>
            </a:r>
            <a:r>
              <a:rPr lang="tr-TR" dirty="0" smtClean="0"/>
              <a:t>Üreme ve büyümede azalmaya yol açar.</a:t>
            </a:r>
          </a:p>
          <a:p>
            <a:r>
              <a:rPr lang="tr-TR" b="1" dirty="0" smtClean="0"/>
              <a:t>d) Alerji ve yangı önleyici etkileri vardır. </a:t>
            </a:r>
          </a:p>
        </p:txBody>
      </p:sp>
      <p:sp>
        <p:nvSpPr>
          <p:cNvPr id="4" name="3 Veri Yer Tutucusu"/>
          <p:cNvSpPr>
            <a:spLocks noGrp="1"/>
          </p:cNvSpPr>
          <p:nvPr>
            <p:ph type="dt" sz="half" idx="10"/>
          </p:nvPr>
        </p:nvSpPr>
        <p:spPr/>
        <p:txBody>
          <a:bodyPr/>
          <a:lstStyle/>
          <a:p>
            <a:fld id="{442BFF46-0251-475B-8C21-1503B293AACD}"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45</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pic>
        <p:nvPicPr>
          <p:cNvPr id="67585" name="Picture 1"/>
          <p:cNvPicPr>
            <a:picLocks noChangeAspect="1" noChangeArrowheads="1"/>
          </p:cNvPicPr>
          <p:nvPr/>
        </p:nvPicPr>
        <p:blipFill>
          <a:blip r:embed="rId2" cstate="print"/>
          <a:srcRect/>
          <a:stretch>
            <a:fillRect/>
          </a:stretch>
        </p:blipFill>
        <p:spPr bwMode="auto">
          <a:xfrm>
            <a:off x="1043608" y="4077072"/>
            <a:ext cx="3024336" cy="20195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err="1" smtClean="0">
                <a:solidFill>
                  <a:srgbClr val="FF0000"/>
                </a:solidFill>
              </a:rPr>
              <a:t>Mineral</a:t>
            </a:r>
            <a:r>
              <a:rPr lang="tr-TR" b="1" dirty="0" err="1" smtClean="0"/>
              <a:t>okortikoyitler</a:t>
            </a:r>
            <a:r>
              <a:rPr lang="tr-TR" b="1" dirty="0" smtClean="0"/>
              <a:t>(</a:t>
            </a:r>
            <a:r>
              <a:rPr lang="tr-TR" b="1" dirty="0" err="1" smtClean="0"/>
              <a:t>Na</a:t>
            </a:r>
            <a:r>
              <a:rPr lang="tr-TR" b="1" dirty="0" smtClean="0"/>
              <a:t>-K ikilisi)</a:t>
            </a:r>
            <a:endParaRPr lang="tr-TR" dirty="0"/>
          </a:p>
        </p:txBody>
      </p:sp>
      <p:sp>
        <p:nvSpPr>
          <p:cNvPr id="3" name="2 İçerik Yer Tutucusu"/>
          <p:cNvSpPr>
            <a:spLocks noGrp="1"/>
          </p:cNvSpPr>
          <p:nvPr>
            <p:ph sz="quarter" idx="1"/>
          </p:nvPr>
        </p:nvSpPr>
        <p:spPr/>
        <p:txBody>
          <a:bodyPr/>
          <a:lstStyle/>
          <a:p>
            <a:r>
              <a:rPr lang="tr-TR" dirty="0" smtClean="0"/>
              <a:t>Vücut sıvılarının </a:t>
            </a:r>
            <a:r>
              <a:rPr lang="tr-TR" b="1" dirty="0" smtClean="0">
                <a:solidFill>
                  <a:srgbClr val="FF0000"/>
                </a:solidFill>
              </a:rPr>
              <a:t>su ve iyon </a:t>
            </a:r>
            <a:r>
              <a:rPr lang="tr-TR" dirty="0" smtClean="0"/>
              <a:t>dengesini düzenlerler. Bunların en önemlisi </a:t>
            </a:r>
            <a:r>
              <a:rPr lang="tr-TR" b="1" dirty="0" err="1" smtClean="0"/>
              <a:t>aldosterondur</a:t>
            </a:r>
            <a:r>
              <a:rPr lang="tr-TR" b="1" dirty="0" smtClean="0"/>
              <a:t>.</a:t>
            </a:r>
          </a:p>
          <a:p>
            <a:r>
              <a:rPr lang="tr-TR" b="1" u="sng" dirty="0" err="1" smtClean="0"/>
              <a:t>Aldo</a:t>
            </a:r>
            <a:r>
              <a:rPr lang="tr-TR" b="1" u="sng" dirty="0" err="1" smtClean="0">
                <a:solidFill>
                  <a:srgbClr val="FF0000"/>
                </a:solidFill>
              </a:rPr>
              <a:t>steron</a:t>
            </a:r>
            <a:r>
              <a:rPr lang="tr-TR" b="1" dirty="0" smtClean="0"/>
              <a:t> (Kanda </a:t>
            </a:r>
            <a:r>
              <a:rPr lang="tr-TR" b="1" dirty="0" err="1" smtClean="0"/>
              <a:t>Na</a:t>
            </a:r>
            <a:r>
              <a:rPr lang="tr-TR" b="1" dirty="0" smtClean="0"/>
              <a:t> ve K dengesini düzenleyen </a:t>
            </a:r>
            <a:r>
              <a:rPr lang="tr-TR" b="1" dirty="0" err="1" smtClean="0">
                <a:solidFill>
                  <a:srgbClr val="FF0000"/>
                </a:solidFill>
              </a:rPr>
              <a:t>steriot</a:t>
            </a:r>
            <a:r>
              <a:rPr lang="tr-TR" b="1" dirty="0" smtClean="0"/>
              <a:t> hormon)</a:t>
            </a:r>
          </a:p>
          <a:p>
            <a:r>
              <a:rPr lang="tr-TR" dirty="0" err="1" smtClean="0"/>
              <a:t>Na</a:t>
            </a:r>
            <a:r>
              <a:rPr lang="tr-TR" dirty="0" smtClean="0"/>
              <a:t>+ un böbreklerden geri emilimini sağlar. Buna bağlı olarak H2Oʼnun emilimi sağlanır. Böylece kanın hacmini ve basıncını artırıcı etki gösterir.</a:t>
            </a:r>
          </a:p>
          <a:p>
            <a:r>
              <a:rPr lang="tr-TR" dirty="0" smtClean="0"/>
              <a:t>Böbreklerde </a:t>
            </a:r>
            <a:r>
              <a:rPr lang="tr-TR" dirty="0" err="1" smtClean="0"/>
              <a:t>Na</a:t>
            </a:r>
            <a:r>
              <a:rPr lang="tr-TR" dirty="0" smtClean="0"/>
              <a:t>+ geri emilimini sağlarken buna paralel olarak K+ atılmasını sağlar.</a:t>
            </a:r>
            <a:endParaRPr lang="tr-TR" dirty="0"/>
          </a:p>
        </p:txBody>
      </p:sp>
      <p:sp>
        <p:nvSpPr>
          <p:cNvPr id="4" name="3 Veri Yer Tutucusu"/>
          <p:cNvSpPr>
            <a:spLocks noGrp="1"/>
          </p:cNvSpPr>
          <p:nvPr>
            <p:ph type="dt" sz="half" idx="10"/>
          </p:nvPr>
        </p:nvSpPr>
        <p:spPr/>
        <p:txBody>
          <a:bodyPr/>
          <a:lstStyle/>
          <a:p>
            <a:fld id="{E02FBB3E-2F44-41F2-9277-4A287BF30D5E}"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46</a:t>
            </a:fld>
            <a:endParaRPr lang="tr-TR"/>
          </a:p>
        </p:txBody>
      </p:sp>
      <p:sp>
        <p:nvSpPr>
          <p:cNvPr id="6" name="5 Altbilgi Yer Tutucusu"/>
          <p:cNvSpPr>
            <a:spLocks noGrp="1"/>
          </p:cNvSpPr>
          <p:nvPr>
            <p:ph type="ftr" sz="quarter" idx="11"/>
          </p:nvPr>
        </p:nvSpPr>
        <p:spPr/>
        <p:txBody>
          <a:bodyPr/>
          <a:lstStyle/>
          <a:p>
            <a:r>
              <a:rPr lang="tr-TR" dirty="0" err="1" smtClean="0"/>
              <a:t>Copyrigt</a:t>
            </a:r>
            <a:r>
              <a:rPr lang="tr-TR" dirty="0" smtClean="0"/>
              <a:t> </a:t>
            </a:r>
            <a:r>
              <a:rPr lang="tr-TR" dirty="0" err="1" smtClean="0"/>
              <a:t>Tzn</a:t>
            </a:r>
            <a:r>
              <a:rPr lang="tr-TR" dirty="0" smtClean="0"/>
              <a:t> </a:t>
            </a:r>
            <a:r>
              <a:rPr lang="tr-TR" dirty="0" err="1" smtClean="0"/>
              <a:t>Arc</a:t>
            </a:r>
            <a:endParaRPr lang="tr-TR" dirty="0"/>
          </a:p>
        </p:txBody>
      </p:sp>
      <p:sp>
        <p:nvSpPr>
          <p:cNvPr id="7" name="6 Metin kutusu"/>
          <p:cNvSpPr txBox="1"/>
          <p:nvPr/>
        </p:nvSpPr>
        <p:spPr>
          <a:xfrm>
            <a:off x="1619672" y="5445224"/>
            <a:ext cx="5256584" cy="369332"/>
          </a:xfrm>
          <a:prstGeom prst="rect">
            <a:avLst/>
          </a:prstGeom>
          <a:solidFill>
            <a:srgbClr val="00FF00"/>
          </a:solidFill>
        </p:spPr>
        <p:txBody>
          <a:bodyPr wrap="square" rtlCol="0">
            <a:spAutoFit/>
          </a:bodyPr>
          <a:lstStyle/>
          <a:p>
            <a:r>
              <a:rPr lang="tr-TR" dirty="0" smtClean="0"/>
              <a:t>SOYUMU </a:t>
            </a:r>
            <a:r>
              <a:rPr lang="tr-TR" b="1" dirty="0" smtClean="0">
                <a:solidFill>
                  <a:srgbClr val="FF0000"/>
                </a:solidFill>
              </a:rPr>
              <a:t>AL</a:t>
            </a:r>
            <a:r>
              <a:rPr lang="tr-TR" dirty="0" smtClean="0"/>
              <a:t>, POTASYUMU </a:t>
            </a:r>
            <a:r>
              <a:rPr lang="tr-TR" b="1" dirty="0" smtClean="0">
                <a:solidFill>
                  <a:srgbClr val="FF0000"/>
                </a:solidFill>
              </a:rPr>
              <a:t>DE</a:t>
            </a:r>
            <a:r>
              <a:rPr lang="tr-TR" dirty="0" smtClean="0"/>
              <a:t>FET HORMONU</a:t>
            </a:r>
            <a:endParaRPr lang="tr-TR"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6386" name="Picture 2"/>
          <p:cNvPicPr>
            <a:picLocks noGrp="1" noChangeAspect="1" noChangeArrowheads="1"/>
          </p:cNvPicPr>
          <p:nvPr>
            <p:ph sz="quarter" idx="1"/>
          </p:nvPr>
        </p:nvPicPr>
        <p:blipFill>
          <a:blip r:embed="rId2" cstate="print"/>
          <a:srcRect/>
          <a:stretch>
            <a:fillRect/>
          </a:stretch>
        </p:blipFill>
        <p:spPr bwMode="auto">
          <a:xfrm>
            <a:off x="539552" y="1628800"/>
            <a:ext cx="8287916" cy="4104456"/>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807A2750-A28F-451F-81C8-4F892CEB563D}"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47</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t>Adrenal eşey hormonları</a:t>
            </a:r>
            <a:endParaRPr lang="tr-TR" dirty="0"/>
          </a:p>
        </p:txBody>
      </p:sp>
      <p:sp>
        <p:nvSpPr>
          <p:cNvPr id="3" name="2 İçerik Yer Tutucusu"/>
          <p:cNvSpPr>
            <a:spLocks noGrp="1"/>
          </p:cNvSpPr>
          <p:nvPr>
            <p:ph sz="quarter" idx="1"/>
          </p:nvPr>
        </p:nvSpPr>
        <p:spPr/>
        <p:txBody>
          <a:bodyPr/>
          <a:lstStyle/>
          <a:p>
            <a:r>
              <a:rPr lang="tr-TR" dirty="0" smtClean="0"/>
              <a:t>Esas olarak erkeklerde testislerden salgılanan </a:t>
            </a:r>
            <a:r>
              <a:rPr lang="tr-TR" dirty="0" err="1" smtClean="0"/>
              <a:t>androjenler</a:t>
            </a:r>
            <a:r>
              <a:rPr lang="tr-TR" dirty="0" smtClean="0"/>
              <a:t> (testosteron hormonu), hem dişiler de hem erkeklerde adrenal korteksten de salgılanır. Ergin dişilerde cinsel dürtüyü oluşturduğu düşünülmektedir.</a:t>
            </a:r>
          </a:p>
          <a:p>
            <a:r>
              <a:rPr lang="tr-TR" dirty="0" smtClean="0"/>
              <a:t>Adrenal korteks etkisini gösteremeyecek kadar çok düşük miktarda östrojen (dişilik hormonu) da salgılar</a:t>
            </a:r>
            <a:endParaRPr lang="tr-TR" dirty="0"/>
          </a:p>
        </p:txBody>
      </p:sp>
      <p:pic>
        <p:nvPicPr>
          <p:cNvPr id="18434" name="Picture 2"/>
          <p:cNvPicPr>
            <a:picLocks noChangeAspect="1" noChangeArrowheads="1"/>
          </p:cNvPicPr>
          <p:nvPr/>
        </p:nvPicPr>
        <p:blipFill>
          <a:blip r:embed="rId2" cstate="print"/>
          <a:srcRect/>
          <a:stretch>
            <a:fillRect/>
          </a:stretch>
        </p:blipFill>
        <p:spPr bwMode="auto">
          <a:xfrm>
            <a:off x="0" y="4365104"/>
            <a:ext cx="8902836" cy="1562472"/>
          </a:xfrm>
          <a:prstGeom prst="rect">
            <a:avLst/>
          </a:prstGeom>
          <a:noFill/>
          <a:ln w="9525">
            <a:noFill/>
            <a:miter lim="800000"/>
            <a:headEnd/>
            <a:tailEnd/>
          </a:ln>
        </p:spPr>
      </p:pic>
      <p:sp>
        <p:nvSpPr>
          <p:cNvPr id="5" name="4 Veri Yer Tutucusu"/>
          <p:cNvSpPr>
            <a:spLocks noGrp="1"/>
          </p:cNvSpPr>
          <p:nvPr>
            <p:ph type="dt" sz="half" idx="10"/>
          </p:nvPr>
        </p:nvSpPr>
        <p:spPr/>
        <p:txBody>
          <a:bodyPr/>
          <a:lstStyle/>
          <a:p>
            <a:fld id="{75DB6A18-ACD7-428D-87E5-FACFC26A7E7E}" type="datetime1">
              <a:rPr lang="tr-TR" smtClean="0"/>
              <a:pPr/>
              <a:t>10.02.2016</a:t>
            </a:fld>
            <a:endParaRPr lang="tr-TR"/>
          </a:p>
        </p:txBody>
      </p:sp>
      <p:sp>
        <p:nvSpPr>
          <p:cNvPr id="6" name="5 Slayt Numarası Yer Tutucusu"/>
          <p:cNvSpPr>
            <a:spLocks noGrp="1"/>
          </p:cNvSpPr>
          <p:nvPr>
            <p:ph type="sldNum" sz="quarter" idx="12"/>
          </p:nvPr>
        </p:nvSpPr>
        <p:spPr/>
        <p:txBody>
          <a:bodyPr/>
          <a:lstStyle/>
          <a:p>
            <a:fld id="{AC666A51-3FDF-451F-BDCF-52A6E053356C}" type="slidenum">
              <a:rPr lang="tr-TR" smtClean="0"/>
              <a:pPr/>
              <a:t>48</a:t>
            </a:fld>
            <a:endParaRPr lang="tr-TR"/>
          </a:p>
        </p:txBody>
      </p:sp>
      <p:sp>
        <p:nvSpPr>
          <p:cNvPr id="7" name="6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body" idx="1"/>
          </p:nvPr>
        </p:nvSpPr>
        <p:spPr>
          <a:xfrm>
            <a:off x="0" y="990600"/>
            <a:ext cx="9067800" cy="5791200"/>
          </a:xfrm>
        </p:spPr>
        <p:txBody>
          <a:bodyPr lIns="90488" tIns="44450" rIns="90488" bIns="44450"/>
          <a:lstStyle/>
          <a:p>
            <a:pPr eaLnBrk="1" hangingPunct="1">
              <a:defRPr/>
            </a:pPr>
            <a:r>
              <a:rPr lang="en-AU" b="1" dirty="0" smtClean="0">
                <a:solidFill>
                  <a:srgbClr val="FF0000"/>
                </a:solidFill>
                <a:effectLst>
                  <a:outerShdw blurRad="38100" dist="38100" dir="2700000" algn="tl">
                    <a:srgbClr val="C0C0C0"/>
                  </a:outerShdw>
                </a:effectLst>
              </a:rPr>
              <a:t>Adrenalin (</a:t>
            </a:r>
            <a:r>
              <a:rPr lang="en-AU" b="1" dirty="0" err="1" smtClean="0">
                <a:solidFill>
                  <a:srgbClr val="FF0000"/>
                </a:solidFill>
                <a:effectLst>
                  <a:outerShdw blurRad="38100" dist="38100" dir="2700000" algn="tl">
                    <a:srgbClr val="C0C0C0"/>
                  </a:outerShdw>
                </a:effectLst>
              </a:rPr>
              <a:t>Epinefrin</a:t>
            </a:r>
            <a:r>
              <a:rPr lang="en-AU" b="1" dirty="0" smtClean="0">
                <a:solidFill>
                  <a:srgbClr val="FF0000"/>
                </a:solidFill>
                <a:effectLst>
                  <a:outerShdw blurRad="38100" dist="38100" dir="2700000" algn="tl">
                    <a:srgbClr val="C0C0C0"/>
                  </a:outerShdw>
                </a:effectLst>
              </a:rPr>
              <a:t>): </a:t>
            </a:r>
          </a:p>
          <a:p>
            <a:pPr eaLnBrk="1" hangingPunct="1">
              <a:defRPr/>
            </a:pPr>
            <a:r>
              <a:rPr lang="en-AU" b="1" dirty="0" smtClean="0">
                <a:solidFill>
                  <a:schemeClr val="tx2"/>
                </a:solidFill>
              </a:rPr>
              <a:t>O</a:t>
            </a:r>
            <a:r>
              <a:rPr lang="en-AU" b="1" baseline="-25000" dirty="0" smtClean="0">
                <a:solidFill>
                  <a:schemeClr val="tx2"/>
                </a:solidFill>
              </a:rPr>
              <a:t>2</a:t>
            </a:r>
            <a:r>
              <a:rPr lang="en-AU" b="1" dirty="0" smtClean="0">
                <a:solidFill>
                  <a:schemeClr val="tx2"/>
                </a:solidFill>
              </a:rPr>
              <a:t> </a:t>
            </a:r>
            <a:r>
              <a:rPr lang="en-AU" b="1" dirty="0" err="1" smtClean="0">
                <a:solidFill>
                  <a:schemeClr val="tx2"/>
                </a:solidFill>
              </a:rPr>
              <a:t>tüketimini</a:t>
            </a:r>
            <a:r>
              <a:rPr lang="en-AU" b="1" dirty="0" smtClean="0">
                <a:solidFill>
                  <a:schemeClr val="tx2"/>
                </a:solidFill>
              </a:rPr>
              <a:t> </a:t>
            </a:r>
            <a:r>
              <a:rPr lang="en-AU" b="1" dirty="0" err="1" smtClean="0">
                <a:solidFill>
                  <a:schemeClr val="tx2"/>
                </a:solidFill>
              </a:rPr>
              <a:t>arttırır</a:t>
            </a:r>
            <a:r>
              <a:rPr lang="en-AU" b="1" dirty="0" smtClean="0">
                <a:solidFill>
                  <a:schemeClr val="tx2"/>
                </a:solidFill>
              </a:rPr>
              <a:t>.</a:t>
            </a:r>
          </a:p>
          <a:p>
            <a:pPr eaLnBrk="1" hangingPunct="1">
              <a:defRPr/>
            </a:pPr>
            <a:r>
              <a:rPr lang="en-AU" b="1" dirty="0" smtClean="0">
                <a:solidFill>
                  <a:schemeClr val="tx2"/>
                </a:solidFill>
              </a:rPr>
              <a:t>Kan </a:t>
            </a:r>
            <a:r>
              <a:rPr lang="en-AU" b="1" dirty="0" err="1" smtClean="0">
                <a:solidFill>
                  <a:schemeClr val="tx2"/>
                </a:solidFill>
              </a:rPr>
              <a:t>basıncı</a:t>
            </a:r>
            <a:r>
              <a:rPr lang="en-AU" b="1" dirty="0" smtClean="0">
                <a:solidFill>
                  <a:schemeClr val="tx2"/>
                </a:solidFill>
              </a:rPr>
              <a:t> </a:t>
            </a:r>
            <a:r>
              <a:rPr lang="en-AU" b="1" dirty="0" err="1" smtClean="0">
                <a:solidFill>
                  <a:schemeClr val="tx2"/>
                </a:solidFill>
              </a:rPr>
              <a:t>artışı</a:t>
            </a:r>
            <a:r>
              <a:rPr lang="en-AU" b="1" dirty="0" smtClean="0">
                <a:solidFill>
                  <a:schemeClr val="tx2"/>
                </a:solidFill>
              </a:rPr>
              <a:t>.</a:t>
            </a:r>
          </a:p>
          <a:p>
            <a:pPr eaLnBrk="1" hangingPunct="1">
              <a:defRPr/>
            </a:pPr>
            <a:r>
              <a:rPr lang="en-AU" b="1" dirty="0" err="1" smtClean="0">
                <a:solidFill>
                  <a:schemeClr val="tx2"/>
                </a:solidFill>
              </a:rPr>
              <a:t>Kalp</a:t>
            </a:r>
            <a:r>
              <a:rPr lang="en-AU" b="1" dirty="0" smtClean="0">
                <a:solidFill>
                  <a:schemeClr val="tx2"/>
                </a:solidFill>
              </a:rPr>
              <a:t> </a:t>
            </a:r>
            <a:r>
              <a:rPr lang="en-AU" b="1" dirty="0" err="1" smtClean="0">
                <a:solidFill>
                  <a:schemeClr val="tx2"/>
                </a:solidFill>
              </a:rPr>
              <a:t>hızı</a:t>
            </a:r>
            <a:r>
              <a:rPr lang="en-AU" b="1" dirty="0" smtClean="0">
                <a:solidFill>
                  <a:schemeClr val="tx2"/>
                </a:solidFill>
              </a:rPr>
              <a:t> </a:t>
            </a:r>
            <a:r>
              <a:rPr lang="en-AU" b="1" dirty="0" err="1" smtClean="0">
                <a:solidFill>
                  <a:schemeClr val="tx2"/>
                </a:solidFill>
              </a:rPr>
              <a:t>ve</a:t>
            </a:r>
            <a:r>
              <a:rPr lang="en-AU" b="1" dirty="0" smtClean="0">
                <a:solidFill>
                  <a:schemeClr val="tx2"/>
                </a:solidFill>
              </a:rPr>
              <a:t> </a:t>
            </a:r>
            <a:r>
              <a:rPr lang="en-AU" b="1" dirty="0" err="1" smtClean="0">
                <a:solidFill>
                  <a:schemeClr val="tx2"/>
                </a:solidFill>
              </a:rPr>
              <a:t>iş</a:t>
            </a:r>
            <a:r>
              <a:rPr lang="en-AU" b="1" dirty="0" smtClean="0">
                <a:solidFill>
                  <a:schemeClr val="tx2"/>
                </a:solidFill>
              </a:rPr>
              <a:t> </a:t>
            </a:r>
            <a:r>
              <a:rPr lang="en-AU" b="1" dirty="0" err="1" smtClean="0">
                <a:solidFill>
                  <a:schemeClr val="tx2"/>
                </a:solidFill>
              </a:rPr>
              <a:t>gücü</a:t>
            </a:r>
            <a:r>
              <a:rPr lang="en-AU" b="1" dirty="0" smtClean="0">
                <a:solidFill>
                  <a:schemeClr val="tx2"/>
                </a:solidFill>
              </a:rPr>
              <a:t> </a:t>
            </a:r>
            <a:r>
              <a:rPr lang="en-AU" b="1" dirty="0" err="1" smtClean="0">
                <a:solidFill>
                  <a:schemeClr val="tx2"/>
                </a:solidFill>
              </a:rPr>
              <a:t>artışı</a:t>
            </a:r>
            <a:r>
              <a:rPr lang="en-AU" b="1" dirty="0" smtClean="0">
                <a:solidFill>
                  <a:schemeClr val="tx2"/>
                </a:solidFill>
              </a:rPr>
              <a:t>.</a:t>
            </a:r>
          </a:p>
          <a:p>
            <a:pPr eaLnBrk="1" hangingPunct="1">
              <a:defRPr/>
            </a:pPr>
            <a:r>
              <a:rPr lang="en-AU" b="1" dirty="0" err="1" smtClean="0">
                <a:solidFill>
                  <a:schemeClr val="tx2"/>
                </a:solidFill>
              </a:rPr>
              <a:t>Glikojenden</a:t>
            </a:r>
            <a:r>
              <a:rPr lang="en-AU" b="1" dirty="0" smtClean="0">
                <a:solidFill>
                  <a:schemeClr val="tx2"/>
                </a:solidFill>
              </a:rPr>
              <a:t> </a:t>
            </a:r>
            <a:r>
              <a:rPr lang="en-AU" b="1" dirty="0" err="1" smtClean="0">
                <a:solidFill>
                  <a:schemeClr val="tx2"/>
                </a:solidFill>
              </a:rPr>
              <a:t>glikoz</a:t>
            </a:r>
            <a:r>
              <a:rPr lang="en-AU" b="1" dirty="0" smtClean="0">
                <a:solidFill>
                  <a:schemeClr val="tx2"/>
                </a:solidFill>
              </a:rPr>
              <a:t> </a:t>
            </a:r>
            <a:r>
              <a:rPr lang="en-AU" b="1" dirty="0" err="1" smtClean="0">
                <a:solidFill>
                  <a:schemeClr val="tx2"/>
                </a:solidFill>
              </a:rPr>
              <a:t>dönüşümü</a:t>
            </a:r>
            <a:r>
              <a:rPr lang="en-AU" b="1" dirty="0" smtClean="0">
                <a:solidFill>
                  <a:schemeClr val="tx2"/>
                </a:solidFill>
              </a:rPr>
              <a:t>.</a:t>
            </a:r>
          </a:p>
          <a:p>
            <a:pPr eaLnBrk="1" hangingPunct="1">
              <a:defRPr/>
            </a:pPr>
            <a:r>
              <a:rPr lang="en-AU" b="1" dirty="0" smtClean="0">
                <a:solidFill>
                  <a:schemeClr val="tx2"/>
                </a:solidFill>
              </a:rPr>
              <a:t>Kan </a:t>
            </a:r>
            <a:r>
              <a:rPr lang="en-AU" b="1" dirty="0" err="1" smtClean="0">
                <a:solidFill>
                  <a:schemeClr val="tx2"/>
                </a:solidFill>
              </a:rPr>
              <a:t>şekeri</a:t>
            </a:r>
            <a:r>
              <a:rPr lang="en-AU" b="1" dirty="0" smtClean="0">
                <a:solidFill>
                  <a:schemeClr val="tx2"/>
                </a:solidFill>
              </a:rPr>
              <a:t> </a:t>
            </a:r>
            <a:r>
              <a:rPr lang="en-AU" b="1" dirty="0" err="1" smtClean="0">
                <a:solidFill>
                  <a:schemeClr val="tx2"/>
                </a:solidFill>
              </a:rPr>
              <a:t>artışı</a:t>
            </a:r>
            <a:endParaRPr lang="en-AU" b="1" dirty="0" smtClean="0">
              <a:solidFill>
                <a:schemeClr val="tx2"/>
              </a:solidFill>
            </a:endParaRPr>
          </a:p>
        </p:txBody>
      </p:sp>
      <p:sp>
        <p:nvSpPr>
          <p:cNvPr id="22532" name="Rectangle 3"/>
          <p:cNvSpPr>
            <a:spLocks noGrp="1" noChangeArrowheads="1"/>
          </p:cNvSpPr>
          <p:nvPr>
            <p:ph type="title"/>
          </p:nvPr>
        </p:nvSpPr>
        <p:spPr>
          <a:xfrm>
            <a:off x="304800" y="0"/>
            <a:ext cx="8763000" cy="1143000"/>
          </a:xfrm>
          <a:noFill/>
        </p:spPr>
        <p:txBody>
          <a:bodyPr lIns="90488" tIns="44450" rIns="90488" bIns="44450"/>
          <a:lstStyle/>
          <a:p>
            <a:pPr eaLnBrk="1" hangingPunct="1"/>
            <a:r>
              <a:rPr lang="en-AU" sz="3200" b="1" dirty="0" smtClean="0">
                <a:solidFill>
                  <a:schemeClr val="hlink"/>
                </a:solidFill>
              </a:rPr>
              <a:t>ADRENAL MEDULLA  HORMONLARI:</a:t>
            </a:r>
          </a:p>
        </p:txBody>
      </p:sp>
      <p:graphicFrame>
        <p:nvGraphicFramePr>
          <p:cNvPr id="22530" name="Object 4">
            <a:hlinkClick r:id="" action="ppaction://ole?verb=0"/>
          </p:cNvPr>
          <p:cNvGraphicFramePr>
            <a:graphicFrameLocks/>
          </p:cNvGraphicFramePr>
          <p:nvPr/>
        </p:nvGraphicFramePr>
        <p:xfrm>
          <a:off x="5999163" y="3260725"/>
          <a:ext cx="2397125" cy="1997075"/>
        </p:xfrm>
        <a:graphic>
          <a:graphicData uri="http://schemas.openxmlformats.org/presentationml/2006/ole">
            <p:oleObj spid="_x0000_s4098" name="Microsoft ClipArt Gallery" r:id="rId3" imgW="5989320" imgH="4989240" progId="">
              <p:embed/>
            </p:oleObj>
          </a:graphicData>
        </a:graphic>
      </p:graphicFrame>
      <p:pic>
        <p:nvPicPr>
          <p:cNvPr id="22533" name="Picture 5"/>
          <p:cNvPicPr>
            <a:picLocks noChangeAspect="1" noChangeArrowheads="1"/>
          </p:cNvPicPr>
          <p:nvPr/>
        </p:nvPicPr>
        <p:blipFill>
          <a:blip r:embed="rId4" cstate="print"/>
          <a:srcRect/>
          <a:stretch>
            <a:fillRect/>
          </a:stretch>
        </p:blipFill>
        <p:spPr bwMode="auto">
          <a:xfrm>
            <a:off x="0" y="5373688"/>
            <a:ext cx="8658225" cy="1008062"/>
          </a:xfrm>
          <a:prstGeom prst="rect">
            <a:avLst/>
          </a:prstGeom>
          <a:noFill/>
          <a:ln w="9525">
            <a:noFill/>
            <a:miter lim="800000"/>
            <a:headEnd/>
            <a:tailEnd/>
          </a:ln>
        </p:spPr>
      </p:pic>
      <p:sp>
        <p:nvSpPr>
          <p:cNvPr id="6" name="5 Metin kutusu"/>
          <p:cNvSpPr txBox="1"/>
          <p:nvPr/>
        </p:nvSpPr>
        <p:spPr>
          <a:xfrm>
            <a:off x="5292080" y="1124744"/>
            <a:ext cx="3456384" cy="2031325"/>
          </a:xfrm>
          <a:prstGeom prst="rect">
            <a:avLst/>
          </a:prstGeom>
          <a:solidFill>
            <a:schemeClr val="accent1">
              <a:lumMod val="60000"/>
              <a:lumOff val="40000"/>
            </a:schemeClr>
          </a:solidFill>
        </p:spPr>
        <p:txBody>
          <a:bodyPr wrap="square" rtlCol="0">
            <a:spAutoFit/>
          </a:bodyPr>
          <a:lstStyle/>
          <a:p>
            <a:r>
              <a:rPr lang="tr-TR" dirty="0"/>
              <a:t>Adrenal </a:t>
            </a:r>
            <a:r>
              <a:rPr lang="tr-TR" dirty="0" err="1"/>
              <a:t>medulladan</a:t>
            </a:r>
            <a:r>
              <a:rPr lang="tr-TR" dirty="0"/>
              <a:t>, </a:t>
            </a:r>
            <a:r>
              <a:rPr lang="tr-TR" dirty="0" err="1"/>
              <a:t>tirozin</a:t>
            </a:r>
            <a:r>
              <a:rPr lang="tr-TR" dirty="0"/>
              <a:t> amino asidinden sentezlenen </a:t>
            </a:r>
            <a:r>
              <a:rPr lang="tr-TR" b="1" dirty="0"/>
              <a:t>epinefrin (adrenalin) </a:t>
            </a:r>
            <a:r>
              <a:rPr lang="tr-TR" b="1" dirty="0" smtClean="0"/>
              <a:t>ve </a:t>
            </a:r>
            <a:r>
              <a:rPr lang="tr-TR" b="1" dirty="0" err="1" smtClean="0"/>
              <a:t>norepinefrin</a:t>
            </a:r>
            <a:r>
              <a:rPr lang="tr-TR" b="1" dirty="0" smtClean="0"/>
              <a:t> </a:t>
            </a:r>
            <a:r>
              <a:rPr lang="tr-TR" b="1" dirty="0"/>
              <a:t>(</a:t>
            </a:r>
            <a:r>
              <a:rPr lang="tr-TR" b="1" dirty="0" err="1"/>
              <a:t>noradrenalin</a:t>
            </a:r>
            <a:r>
              <a:rPr lang="tr-TR" b="1" dirty="0"/>
              <a:t>) salgılanır. Bu iki hormon,sempatik sinirlerden farklı </a:t>
            </a:r>
            <a:r>
              <a:rPr lang="tr-TR" b="1" dirty="0" smtClean="0"/>
              <a:t>olarak </a:t>
            </a:r>
            <a:r>
              <a:rPr lang="tr-TR" dirty="0" smtClean="0"/>
              <a:t>daha </a:t>
            </a:r>
            <a:r>
              <a:rPr lang="tr-TR" dirty="0"/>
              <a:t>uzun süreli etki gösterir.</a:t>
            </a:r>
          </a:p>
        </p:txBody>
      </p:sp>
      <p:sp>
        <p:nvSpPr>
          <p:cNvPr id="7" name="6 Veri Yer Tutucusu"/>
          <p:cNvSpPr>
            <a:spLocks noGrp="1"/>
          </p:cNvSpPr>
          <p:nvPr>
            <p:ph type="dt" sz="half" idx="10"/>
          </p:nvPr>
        </p:nvSpPr>
        <p:spPr/>
        <p:txBody>
          <a:bodyPr/>
          <a:lstStyle/>
          <a:p>
            <a:fld id="{5F3647B2-D55B-4E4A-8DB2-7C176007E8B9}" type="datetime1">
              <a:rPr lang="tr-TR" smtClean="0"/>
              <a:pPr/>
              <a:t>10.02.2016</a:t>
            </a:fld>
            <a:endParaRPr lang="tr-TR"/>
          </a:p>
        </p:txBody>
      </p:sp>
      <p:sp>
        <p:nvSpPr>
          <p:cNvPr id="8" name="7 Slayt Numarası Yer Tutucusu"/>
          <p:cNvSpPr>
            <a:spLocks noGrp="1"/>
          </p:cNvSpPr>
          <p:nvPr>
            <p:ph type="sldNum" sz="quarter" idx="12"/>
          </p:nvPr>
        </p:nvSpPr>
        <p:spPr/>
        <p:txBody>
          <a:bodyPr/>
          <a:lstStyle/>
          <a:p>
            <a:fld id="{AC666A51-3FDF-451F-BDCF-52A6E053356C}" type="slidenum">
              <a:rPr lang="tr-TR" smtClean="0"/>
              <a:pPr/>
              <a:t>49</a:t>
            </a:fld>
            <a:endParaRPr lang="tr-TR"/>
          </a:p>
        </p:txBody>
      </p:sp>
      <p:sp>
        <p:nvSpPr>
          <p:cNvPr id="9" name="8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050" name="Picture 2"/>
          <p:cNvPicPr>
            <a:picLocks noGrp="1" noChangeAspect="1" noChangeArrowheads="1"/>
          </p:cNvPicPr>
          <p:nvPr>
            <p:ph sz="quarter" idx="1"/>
          </p:nvPr>
        </p:nvPicPr>
        <p:blipFill>
          <a:blip r:embed="rId2" cstate="print"/>
          <a:srcRect/>
          <a:stretch>
            <a:fillRect/>
          </a:stretch>
        </p:blipFill>
        <p:spPr bwMode="auto">
          <a:xfrm>
            <a:off x="914400" y="404664"/>
            <a:ext cx="7772400" cy="5904656"/>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5E204656-FDD6-4554-ADBD-70E7580A09EF}"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5</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9458" name="Picture 2"/>
          <p:cNvPicPr>
            <a:picLocks noGrp="1" noChangeAspect="1" noChangeArrowheads="1"/>
          </p:cNvPicPr>
          <p:nvPr>
            <p:ph sz="quarter" idx="1"/>
          </p:nvPr>
        </p:nvPicPr>
        <p:blipFill>
          <a:blip r:embed="rId2" cstate="print"/>
          <a:srcRect/>
          <a:stretch>
            <a:fillRect/>
          </a:stretch>
        </p:blipFill>
        <p:spPr bwMode="auto">
          <a:xfrm>
            <a:off x="755576" y="188640"/>
            <a:ext cx="7360203" cy="6669360"/>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4C63014E-B206-4A2C-BFE9-518D308C2519}"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50</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BÖBREK ÜSTÜ BEZİ HORMONLARI</a:t>
            </a:r>
            <a:endParaRPr lang="tr-TR" dirty="0"/>
          </a:p>
        </p:txBody>
      </p:sp>
      <p:sp>
        <p:nvSpPr>
          <p:cNvPr id="3" name="2 Veri Yer Tutucusu"/>
          <p:cNvSpPr>
            <a:spLocks noGrp="1"/>
          </p:cNvSpPr>
          <p:nvPr>
            <p:ph type="dt" sz="half" idx="10"/>
          </p:nvPr>
        </p:nvSpPr>
        <p:spPr/>
        <p:txBody>
          <a:bodyPr/>
          <a:lstStyle/>
          <a:p>
            <a:fld id="{8B1D7C2F-8665-4A6A-A30F-7471CBD2B2D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Copyrigt Tzn Arc</a:t>
            </a:r>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51</a:t>
            </a:fld>
            <a:endParaRPr lang="tr-TR"/>
          </a:p>
        </p:txBody>
      </p:sp>
      <p:graphicFrame>
        <p:nvGraphicFramePr>
          <p:cNvPr id="7" name="6 İçerik Yer Tutucusu"/>
          <p:cNvGraphicFramePr>
            <a:graphicFrameLocks noGrp="1"/>
          </p:cNvGraphicFramePr>
          <p:nvPr>
            <p:ph sz="quarter" idx="1"/>
          </p:nvPr>
        </p:nvGraphicFramePr>
        <p:xfrm>
          <a:off x="914400" y="1447800"/>
          <a:ext cx="7772400" cy="4216400"/>
        </p:xfrm>
        <a:graphic>
          <a:graphicData uri="http://schemas.openxmlformats.org/drawingml/2006/table">
            <a:tbl>
              <a:tblPr firstRow="1" bandRow="1">
                <a:tableStyleId>{5C22544A-7EE6-4342-B048-85BDC9FD1C3A}</a:tableStyleId>
              </a:tblPr>
              <a:tblGrid>
                <a:gridCol w="2001416"/>
                <a:gridCol w="1872208"/>
                <a:gridCol w="3898776"/>
              </a:tblGrid>
              <a:tr h="370840">
                <a:tc>
                  <a:txBody>
                    <a:bodyPr/>
                    <a:lstStyle/>
                    <a:p>
                      <a:r>
                        <a:rPr lang="tr-TR" dirty="0" smtClean="0"/>
                        <a:t>KABUK BÖLGESİ</a:t>
                      </a:r>
                      <a:endParaRPr lang="tr-TR" dirty="0"/>
                    </a:p>
                  </a:txBody>
                  <a:tcPr/>
                </a:tc>
                <a:tc>
                  <a:txBody>
                    <a:bodyPr/>
                    <a:lstStyle/>
                    <a:p>
                      <a:r>
                        <a:rPr lang="tr-TR" dirty="0" smtClean="0"/>
                        <a:t>ÖZ BÖLGESİ</a:t>
                      </a:r>
                      <a:endParaRPr lang="tr-TR" dirty="0"/>
                    </a:p>
                  </a:txBody>
                  <a:tcPr/>
                </a:tc>
                <a:tc rowSpan="2">
                  <a:txBody>
                    <a:bodyPr/>
                    <a:lstStyle/>
                    <a:p>
                      <a:endParaRPr lang="tr-TR" dirty="0"/>
                    </a:p>
                  </a:txBody>
                  <a:tcPr/>
                </a:tc>
              </a:tr>
              <a:tr h="370840">
                <a:tc>
                  <a:txBody>
                    <a:bodyPr/>
                    <a:lstStyle/>
                    <a:p>
                      <a:r>
                        <a:rPr lang="tr-TR" dirty="0" smtClean="0"/>
                        <a:t>KORTİZOL,</a:t>
                      </a:r>
                    </a:p>
                    <a:p>
                      <a:r>
                        <a:rPr lang="tr-TR" dirty="0" smtClean="0"/>
                        <a:t>ALDOSTERON</a:t>
                      </a:r>
                      <a:endParaRPr lang="tr-TR" dirty="0"/>
                    </a:p>
                  </a:txBody>
                  <a:tcPr>
                    <a:solidFill>
                      <a:srgbClr val="00B0F0"/>
                    </a:solidFill>
                  </a:tcPr>
                </a:tc>
                <a:tc>
                  <a:txBody>
                    <a:bodyPr/>
                    <a:lstStyle/>
                    <a:p>
                      <a:r>
                        <a:rPr lang="tr-TR" dirty="0" smtClean="0"/>
                        <a:t>ADRENALİN</a:t>
                      </a:r>
                    </a:p>
                    <a:p>
                      <a:r>
                        <a:rPr lang="tr-TR" dirty="0" smtClean="0"/>
                        <a:t>NORADRENALİN</a:t>
                      </a:r>
                      <a:endParaRPr lang="tr-TR" dirty="0"/>
                    </a:p>
                  </a:txBody>
                  <a:tcPr>
                    <a:solidFill>
                      <a:srgbClr val="FFFF00"/>
                    </a:solidFill>
                  </a:tcPr>
                </a:tc>
                <a:tc vMerge="1">
                  <a:txBody>
                    <a:bodyPr/>
                    <a:lstStyle/>
                    <a:p>
                      <a:endParaRPr lang="tr-TR" dirty="0"/>
                    </a:p>
                  </a:txBody>
                  <a:tcPr/>
                </a:tc>
              </a:tr>
              <a:tr h="370840">
                <a:tc>
                  <a:txBody>
                    <a:bodyPr/>
                    <a:lstStyle/>
                    <a:p>
                      <a:r>
                        <a:rPr lang="tr-TR" dirty="0" smtClean="0"/>
                        <a:t>HORMON ADI</a:t>
                      </a:r>
                      <a:endParaRPr lang="tr-TR" dirty="0"/>
                    </a:p>
                  </a:txBody>
                  <a:tcPr>
                    <a:solidFill>
                      <a:schemeClr val="tx2">
                        <a:lumMod val="75000"/>
                      </a:schemeClr>
                    </a:solidFill>
                  </a:tcPr>
                </a:tc>
                <a:tc>
                  <a:txBody>
                    <a:bodyPr/>
                    <a:lstStyle/>
                    <a:p>
                      <a:r>
                        <a:rPr lang="tr-TR" dirty="0" smtClean="0"/>
                        <a:t>HEDEF ORGAN</a:t>
                      </a:r>
                      <a:endParaRPr lang="tr-TR" dirty="0"/>
                    </a:p>
                  </a:txBody>
                  <a:tcPr>
                    <a:solidFill>
                      <a:schemeClr val="tx2">
                        <a:lumMod val="75000"/>
                      </a:schemeClr>
                    </a:solidFill>
                  </a:tcPr>
                </a:tc>
                <a:tc>
                  <a:txBody>
                    <a:bodyPr/>
                    <a:lstStyle/>
                    <a:p>
                      <a:r>
                        <a:rPr lang="tr-TR" dirty="0" smtClean="0"/>
                        <a:t>GÖREVİ</a:t>
                      </a:r>
                      <a:endParaRPr lang="tr-TR" dirty="0"/>
                    </a:p>
                  </a:txBody>
                  <a:tcPr>
                    <a:solidFill>
                      <a:schemeClr val="tx2">
                        <a:lumMod val="75000"/>
                      </a:schemeClr>
                    </a:solidFill>
                  </a:tcPr>
                </a:tc>
              </a:tr>
              <a:tr h="370840">
                <a:tc>
                  <a:txBody>
                    <a:bodyPr/>
                    <a:lstStyle/>
                    <a:p>
                      <a:r>
                        <a:rPr lang="tr-TR" dirty="0" smtClean="0"/>
                        <a:t>KORTİZOL</a:t>
                      </a:r>
                      <a:endParaRPr lang="tr-TR" dirty="0"/>
                    </a:p>
                  </a:txBody>
                  <a:tcPr>
                    <a:solidFill>
                      <a:srgbClr val="00B0F0"/>
                    </a:solidFill>
                  </a:tcPr>
                </a:tc>
                <a:tc>
                  <a:txBody>
                    <a:bodyPr/>
                    <a:lstStyle/>
                    <a:p>
                      <a:r>
                        <a:rPr lang="tr-TR" dirty="0" smtClean="0"/>
                        <a:t>Vücudun geneli</a:t>
                      </a:r>
                      <a:endParaRPr lang="tr-TR" dirty="0"/>
                    </a:p>
                  </a:txBody>
                  <a:tcPr>
                    <a:solidFill>
                      <a:srgbClr val="00B0F0"/>
                    </a:solidFill>
                  </a:tcPr>
                </a:tc>
                <a:tc>
                  <a:txBody>
                    <a:bodyPr/>
                    <a:lstStyle/>
                    <a:p>
                      <a:r>
                        <a:rPr lang="tr-TR" dirty="0" smtClean="0"/>
                        <a:t>Protein ve yağların karbonhidratlara dönüşümünü sağlar.Kan şekerini yükseltir</a:t>
                      </a:r>
                      <a:endParaRPr lang="tr-TR" dirty="0"/>
                    </a:p>
                  </a:txBody>
                  <a:tcPr>
                    <a:solidFill>
                      <a:srgbClr val="00B0F0"/>
                    </a:solidFill>
                  </a:tcPr>
                </a:tc>
              </a:tr>
              <a:tr h="370840">
                <a:tc>
                  <a:txBody>
                    <a:bodyPr/>
                    <a:lstStyle/>
                    <a:p>
                      <a:r>
                        <a:rPr lang="tr-TR" dirty="0" smtClean="0"/>
                        <a:t>ALDOSTERON</a:t>
                      </a:r>
                      <a:endParaRPr lang="tr-TR" dirty="0"/>
                    </a:p>
                  </a:txBody>
                  <a:tcPr>
                    <a:solidFill>
                      <a:srgbClr val="00B0F0"/>
                    </a:solidFill>
                  </a:tcPr>
                </a:tc>
                <a:tc>
                  <a:txBody>
                    <a:bodyPr/>
                    <a:lstStyle/>
                    <a:p>
                      <a:r>
                        <a:rPr lang="tr-TR" dirty="0" smtClean="0"/>
                        <a:t>Böbrek</a:t>
                      </a:r>
                      <a:endParaRPr lang="tr-TR" dirty="0"/>
                    </a:p>
                  </a:txBody>
                  <a:tcPr>
                    <a:solidFill>
                      <a:srgbClr val="00B0F0"/>
                    </a:solidFill>
                  </a:tcPr>
                </a:tc>
                <a:tc>
                  <a:txBody>
                    <a:bodyPr/>
                    <a:lstStyle/>
                    <a:p>
                      <a:r>
                        <a:rPr lang="tr-TR" dirty="0" smtClean="0"/>
                        <a:t>Böbrekte </a:t>
                      </a:r>
                      <a:r>
                        <a:rPr lang="tr-TR" dirty="0" err="1" smtClean="0"/>
                        <a:t>Na</a:t>
                      </a:r>
                      <a:r>
                        <a:rPr lang="tr-TR" dirty="0" smtClean="0"/>
                        <a:t> ve </a:t>
                      </a:r>
                      <a:r>
                        <a:rPr lang="tr-TR" dirty="0" err="1" smtClean="0"/>
                        <a:t>Cl</a:t>
                      </a:r>
                      <a:r>
                        <a:rPr lang="tr-TR" baseline="0" dirty="0" smtClean="0"/>
                        <a:t> emilimini arttırır.Potasyum emilimini azaltır</a:t>
                      </a:r>
                      <a:endParaRPr lang="tr-TR" dirty="0"/>
                    </a:p>
                  </a:txBody>
                  <a:tcPr>
                    <a:solidFill>
                      <a:srgbClr val="00B0F0"/>
                    </a:solidFill>
                  </a:tcPr>
                </a:tc>
              </a:tr>
              <a:tr h="370840">
                <a:tc>
                  <a:txBody>
                    <a:bodyPr/>
                    <a:lstStyle/>
                    <a:p>
                      <a:r>
                        <a:rPr lang="tr-TR" dirty="0" smtClean="0"/>
                        <a:t>ADRENALİN </a:t>
                      </a:r>
                      <a:endParaRPr lang="tr-TR" dirty="0"/>
                    </a:p>
                  </a:txBody>
                  <a:tcPr>
                    <a:solidFill>
                      <a:srgbClr val="FFFF00"/>
                    </a:solidFill>
                  </a:tcPr>
                </a:tc>
                <a:tc>
                  <a:txBody>
                    <a:bodyPr/>
                    <a:lstStyle/>
                    <a:p>
                      <a:r>
                        <a:rPr lang="tr-TR" dirty="0" smtClean="0"/>
                        <a:t>Kan damarları,kalp kası,karaciğer ve kaslar</a:t>
                      </a:r>
                      <a:endParaRPr lang="tr-TR" dirty="0"/>
                    </a:p>
                  </a:txBody>
                  <a:tcPr>
                    <a:solidFill>
                      <a:srgbClr val="FFFF00"/>
                    </a:solidFill>
                  </a:tcPr>
                </a:tc>
                <a:tc>
                  <a:txBody>
                    <a:bodyPr/>
                    <a:lstStyle/>
                    <a:p>
                      <a:r>
                        <a:rPr lang="tr-TR" dirty="0" smtClean="0"/>
                        <a:t>Kalp atışını hızlandırır,kan basıncı ve kan şekerini yükseltir</a:t>
                      </a:r>
                      <a:endParaRPr lang="tr-TR" dirty="0"/>
                    </a:p>
                  </a:txBody>
                  <a:tcPr>
                    <a:solidFill>
                      <a:srgbClr val="FFFF00"/>
                    </a:solidFill>
                  </a:tcPr>
                </a:tc>
              </a:tr>
              <a:tr h="370840">
                <a:tc>
                  <a:txBody>
                    <a:bodyPr/>
                    <a:lstStyle/>
                    <a:p>
                      <a:r>
                        <a:rPr lang="tr-TR" dirty="0" smtClean="0"/>
                        <a:t>NORADRENALİN</a:t>
                      </a:r>
                      <a:endParaRPr lang="tr-TR" dirty="0"/>
                    </a:p>
                  </a:txBody>
                  <a:tcPr>
                    <a:solidFill>
                      <a:srgbClr val="FFFF00"/>
                    </a:solidFill>
                  </a:tcPr>
                </a:tc>
                <a:tc>
                  <a:txBody>
                    <a:bodyPr/>
                    <a:lstStyle/>
                    <a:p>
                      <a:r>
                        <a:rPr lang="tr-TR" dirty="0" smtClean="0"/>
                        <a:t>Kan damarları</a:t>
                      </a:r>
                      <a:endParaRPr lang="tr-TR" dirty="0"/>
                    </a:p>
                  </a:txBody>
                  <a:tcPr>
                    <a:solidFill>
                      <a:srgbClr val="FFFF00"/>
                    </a:solidFill>
                  </a:tcPr>
                </a:tc>
                <a:tc>
                  <a:txBody>
                    <a:bodyPr/>
                    <a:lstStyle/>
                    <a:p>
                      <a:r>
                        <a:rPr lang="tr-TR" dirty="0" smtClean="0"/>
                        <a:t>Kan damarlarını daraltır ve kan basıncını arttırır.</a:t>
                      </a:r>
                      <a:endParaRPr lang="tr-TR" dirty="0"/>
                    </a:p>
                  </a:txBody>
                  <a:tcPr>
                    <a:solidFill>
                      <a:srgbClr val="FFFF00"/>
                    </a:solidFill>
                  </a:tcPr>
                </a:tc>
              </a:tr>
            </a:tbl>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PANKREAS</a:t>
            </a:r>
            <a:endParaRPr lang="tr-TR" dirty="0"/>
          </a:p>
        </p:txBody>
      </p:sp>
      <p:sp>
        <p:nvSpPr>
          <p:cNvPr id="3" name="2 İçerik Yer Tutucusu"/>
          <p:cNvSpPr>
            <a:spLocks noGrp="1"/>
          </p:cNvSpPr>
          <p:nvPr>
            <p:ph sz="quarter" idx="1"/>
          </p:nvPr>
        </p:nvSpPr>
        <p:spPr>
          <a:solidFill>
            <a:schemeClr val="accent1">
              <a:lumMod val="40000"/>
              <a:lumOff val="60000"/>
            </a:schemeClr>
          </a:solidFill>
        </p:spPr>
        <p:txBody>
          <a:bodyPr>
            <a:normAutofit lnSpcReduction="10000"/>
          </a:bodyPr>
          <a:lstStyle/>
          <a:p>
            <a:r>
              <a:rPr lang="tr-TR" dirty="0" smtClean="0"/>
              <a:t>Hem endokrin hem </a:t>
            </a:r>
            <a:r>
              <a:rPr lang="tr-TR" dirty="0" err="1" smtClean="0"/>
              <a:t>ekzokrin</a:t>
            </a:r>
            <a:r>
              <a:rPr lang="tr-TR" dirty="0" smtClean="0"/>
              <a:t> işlev gören bir bezdir. </a:t>
            </a:r>
            <a:r>
              <a:rPr lang="tr-TR" dirty="0" err="1" smtClean="0"/>
              <a:t>Ekzokrin</a:t>
            </a:r>
            <a:r>
              <a:rPr lang="tr-TR" dirty="0" smtClean="0"/>
              <a:t> bez (dış salgı bezi) olarak ürettiği </a:t>
            </a:r>
            <a:r>
              <a:rPr lang="tr-TR" b="1" dirty="0" smtClean="0"/>
              <a:t>bikarbonat ve sindirim enzimlerini, pankreas kanalı ile ince bağırsağa gönderir.</a:t>
            </a:r>
          </a:p>
          <a:p>
            <a:r>
              <a:rPr lang="tr-TR" dirty="0" err="1" smtClean="0"/>
              <a:t>Ekzokrin</a:t>
            </a:r>
            <a:r>
              <a:rPr lang="tr-TR" dirty="0" smtClean="0"/>
              <a:t> dokuları arasında serpiştirilmiş olan endokrin hücrelerine </a:t>
            </a:r>
            <a:r>
              <a:rPr lang="tr-TR" b="1" dirty="0" err="1" smtClean="0"/>
              <a:t>langerhans</a:t>
            </a:r>
            <a:r>
              <a:rPr lang="tr-TR" b="1" dirty="0" smtClean="0"/>
              <a:t> adacıkları </a:t>
            </a:r>
            <a:r>
              <a:rPr lang="tr-TR" dirty="0" smtClean="0"/>
              <a:t>adı verilir. Pankreas ağırlığının %1–2 sini oluşturan </a:t>
            </a:r>
            <a:r>
              <a:rPr lang="tr-TR" dirty="0" err="1" smtClean="0"/>
              <a:t>langerhans</a:t>
            </a:r>
            <a:r>
              <a:rPr lang="tr-TR" dirty="0" smtClean="0"/>
              <a:t> adacıklarının </a:t>
            </a:r>
            <a:r>
              <a:rPr lang="tr-TR" b="1" dirty="0" smtClean="0"/>
              <a:t>beta</a:t>
            </a:r>
            <a:r>
              <a:rPr lang="tr-TR" dirty="0" smtClean="0"/>
              <a:t> </a:t>
            </a:r>
            <a:r>
              <a:rPr lang="tr-TR" b="1" dirty="0" smtClean="0"/>
              <a:t>hücreleri</a:t>
            </a:r>
            <a:r>
              <a:rPr lang="tr-TR" dirty="0" smtClean="0"/>
              <a:t> </a:t>
            </a:r>
            <a:r>
              <a:rPr lang="tr-TR" b="1" dirty="0" err="1" smtClean="0"/>
              <a:t>insülin</a:t>
            </a:r>
            <a:r>
              <a:rPr lang="tr-TR" b="1" dirty="0" smtClean="0"/>
              <a:t>, alfa hücreleri </a:t>
            </a:r>
            <a:r>
              <a:rPr lang="tr-TR" b="1" dirty="0" err="1" smtClean="0"/>
              <a:t>glukagon</a:t>
            </a:r>
            <a:r>
              <a:rPr lang="tr-TR" b="1" dirty="0" smtClean="0"/>
              <a:t> hormonu </a:t>
            </a:r>
            <a:r>
              <a:rPr lang="tr-TR" dirty="0" smtClean="0"/>
              <a:t>salgılar. </a:t>
            </a:r>
          </a:p>
          <a:p>
            <a:r>
              <a:rPr lang="tr-TR" b="1" dirty="0" err="1" smtClean="0"/>
              <a:t>İnsülin</a:t>
            </a:r>
            <a:r>
              <a:rPr lang="tr-TR" b="1" dirty="0" smtClean="0"/>
              <a:t> ve </a:t>
            </a:r>
            <a:r>
              <a:rPr lang="tr-TR" b="1" dirty="0" err="1" smtClean="0"/>
              <a:t>glukagan</a:t>
            </a:r>
            <a:r>
              <a:rPr lang="tr-TR" b="1" dirty="0" smtClean="0"/>
              <a:t>, </a:t>
            </a:r>
            <a:r>
              <a:rPr lang="tr-TR" dirty="0" smtClean="0"/>
              <a:t>kandaki </a:t>
            </a:r>
            <a:r>
              <a:rPr lang="tr-TR" dirty="0" err="1" smtClean="0"/>
              <a:t>glukoz</a:t>
            </a:r>
            <a:r>
              <a:rPr lang="tr-TR" dirty="0" smtClean="0"/>
              <a:t> düzeyini ayarlayan birbirine zıt etkili hormonlardır.</a:t>
            </a:r>
            <a:endParaRPr lang="tr-TR" dirty="0"/>
          </a:p>
        </p:txBody>
      </p:sp>
      <p:sp>
        <p:nvSpPr>
          <p:cNvPr id="4" name="3 Veri Yer Tutucusu"/>
          <p:cNvSpPr>
            <a:spLocks noGrp="1"/>
          </p:cNvSpPr>
          <p:nvPr>
            <p:ph type="dt" sz="half" idx="10"/>
          </p:nvPr>
        </p:nvSpPr>
        <p:spPr/>
        <p:txBody>
          <a:bodyPr/>
          <a:lstStyle/>
          <a:p>
            <a:fld id="{599FEC08-AAA8-435B-96F5-4C50805A43B1}"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52</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4578" name="Picture 2"/>
          <p:cNvPicPr>
            <a:picLocks noGrp="1" noChangeAspect="1" noChangeArrowheads="1"/>
          </p:cNvPicPr>
          <p:nvPr>
            <p:ph sz="quarter" idx="1"/>
          </p:nvPr>
        </p:nvPicPr>
        <p:blipFill>
          <a:blip r:embed="rId2" cstate="print"/>
          <a:srcRect/>
          <a:stretch>
            <a:fillRect/>
          </a:stretch>
        </p:blipFill>
        <p:spPr bwMode="auto">
          <a:xfrm>
            <a:off x="251520" y="260648"/>
            <a:ext cx="8485041" cy="6264696"/>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EA779B12-CD35-423E-8553-010700147441}"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53</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İNSÜLİN</a:t>
            </a:r>
            <a:endParaRPr lang="tr-TR" dirty="0"/>
          </a:p>
        </p:txBody>
      </p:sp>
      <p:sp>
        <p:nvSpPr>
          <p:cNvPr id="3" name="2 İçerik Yer Tutucusu"/>
          <p:cNvSpPr>
            <a:spLocks noGrp="1"/>
          </p:cNvSpPr>
          <p:nvPr>
            <p:ph sz="quarter" idx="1"/>
          </p:nvPr>
        </p:nvSpPr>
        <p:spPr/>
        <p:txBody>
          <a:bodyPr/>
          <a:lstStyle/>
          <a:p>
            <a:r>
              <a:rPr lang="tr-TR" dirty="0" smtClean="0"/>
              <a:t>Kan </a:t>
            </a:r>
            <a:r>
              <a:rPr lang="tr-TR" dirty="0" err="1" smtClean="0"/>
              <a:t>glukoz</a:t>
            </a:r>
            <a:r>
              <a:rPr lang="tr-TR" dirty="0" smtClean="0"/>
              <a:t> düzeyini düşürücü bir hormondur. Kandaki </a:t>
            </a:r>
            <a:r>
              <a:rPr lang="tr-TR" dirty="0" err="1" smtClean="0"/>
              <a:t>glukozun</a:t>
            </a:r>
            <a:r>
              <a:rPr lang="tr-TR" dirty="0" smtClean="0"/>
              <a:t> hücrelere girişini kolaylaştırır. Beyin hücreleri dışındaki tüm vücut hücrelerini (özellikle karaciğer, kas ve yağ dokuyu) </a:t>
            </a:r>
            <a:r>
              <a:rPr lang="tr-TR" dirty="0" err="1" smtClean="0"/>
              <a:t>glukoz</a:t>
            </a:r>
            <a:r>
              <a:rPr lang="tr-TR" dirty="0" smtClean="0"/>
              <a:t> alması için uyarır.</a:t>
            </a:r>
          </a:p>
          <a:p>
            <a:endParaRPr lang="tr-TR" dirty="0"/>
          </a:p>
        </p:txBody>
      </p:sp>
      <p:pic>
        <p:nvPicPr>
          <p:cNvPr id="5" name="Picture 2"/>
          <p:cNvPicPr>
            <a:picLocks noChangeAspect="1" noChangeArrowheads="1"/>
          </p:cNvPicPr>
          <p:nvPr/>
        </p:nvPicPr>
        <p:blipFill>
          <a:blip r:embed="rId2" cstate="print"/>
          <a:srcRect/>
          <a:stretch>
            <a:fillRect/>
          </a:stretch>
        </p:blipFill>
        <p:spPr bwMode="auto">
          <a:xfrm>
            <a:off x="156672" y="3861048"/>
            <a:ext cx="8987328" cy="1440160"/>
          </a:xfrm>
          <a:prstGeom prst="rect">
            <a:avLst/>
          </a:prstGeom>
          <a:noFill/>
          <a:ln w="9525">
            <a:noFill/>
            <a:miter lim="800000"/>
            <a:headEnd/>
            <a:tailEnd/>
          </a:ln>
        </p:spPr>
      </p:pic>
      <p:sp>
        <p:nvSpPr>
          <p:cNvPr id="6" name="5 Veri Yer Tutucusu"/>
          <p:cNvSpPr>
            <a:spLocks noGrp="1"/>
          </p:cNvSpPr>
          <p:nvPr>
            <p:ph type="dt" sz="half" idx="10"/>
          </p:nvPr>
        </p:nvSpPr>
        <p:spPr/>
        <p:txBody>
          <a:bodyPr/>
          <a:lstStyle/>
          <a:p>
            <a:fld id="{0CED1566-C5E7-44E8-9D91-207F2875321E}" type="datetime1">
              <a:rPr lang="tr-TR" smtClean="0"/>
              <a:pPr/>
              <a:t>10.02.2016</a:t>
            </a:fld>
            <a:endParaRPr lang="tr-TR"/>
          </a:p>
        </p:txBody>
      </p:sp>
      <p:sp>
        <p:nvSpPr>
          <p:cNvPr id="7" name="6 Slayt Numarası Yer Tutucusu"/>
          <p:cNvSpPr>
            <a:spLocks noGrp="1"/>
          </p:cNvSpPr>
          <p:nvPr>
            <p:ph type="sldNum" sz="quarter" idx="12"/>
          </p:nvPr>
        </p:nvSpPr>
        <p:spPr/>
        <p:txBody>
          <a:bodyPr/>
          <a:lstStyle/>
          <a:p>
            <a:fld id="{AC666A51-3FDF-451F-BDCF-52A6E053356C}" type="slidenum">
              <a:rPr lang="tr-TR" smtClean="0"/>
              <a:pPr/>
              <a:t>54</a:t>
            </a:fld>
            <a:endParaRPr lang="tr-TR"/>
          </a:p>
        </p:txBody>
      </p:sp>
      <p:sp>
        <p:nvSpPr>
          <p:cNvPr id="8" name="7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err="1" smtClean="0"/>
              <a:t>İnsülinin</a:t>
            </a:r>
            <a:r>
              <a:rPr lang="tr-TR" dirty="0" smtClean="0"/>
              <a:t> Görevleri</a:t>
            </a:r>
            <a:endParaRPr lang="tr-TR" dirty="0"/>
          </a:p>
        </p:txBody>
      </p:sp>
      <p:sp>
        <p:nvSpPr>
          <p:cNvPr id="5" name="4 İçerik Yer Tutucusu"/>
          <p:cNvSpPr>
            <a:spLocks noGrp="1"/>
          </p:cNvSpPr>
          <p:nvPr>
            <p:ph sz="quarter" idx="1"/>
          </p:nvPr>
        </p:nvSpPr>
        <p:spPr/>
        <p:txBody>
          <a:bodyPr>
            <a:normAutofit fontScale="92500" lnSpcReduction="20000"/>
          </a:bodyPr>
          <a:lstStyle/>
          <a:p>
            <a:r>
              <a:rPr lang="tr-TR" dirty="0" smtClean="0"/>
              <a:t>Kas hücrelerine glikoz girişini hızlandırır. Kasa giren glikozun bir kısmı glikojen halinde depolanır. </a:t>
            </a:r>
          </a:p>
          <a:p>
            <a:r>
              <a:rPr lang="tr-TR" dirty="0" smtClean="0"/>
              <a:t>Karaciğere giren glikozların glikojene dönüştürülmesini sağlar. Karaciğerin glikojen depolama kapasitesi dolunca, glikozun karaciğer hücrelerinde yağ asidi sentezinde kullanılmasını sağlar. Bu yağ asitleri daha sonra yağ dokuya taşınır ve burada </a:t>
            </a:r>
            <a:r>
              <a:rPr lang="tr-TR" dirty="0" err="1" smtClean="0"/>
              <a:t>nötral</a:t>
            </a:r>
            <a:r>
              <a:rPr lang="tr-TR" dirty="0" smtClean="0"/>
              <a:t> yağ (</a:t>
            </a:r>
            <a:r>
              <a:rPr lang="tr-TR" dirty="0" err="1" smtClean="0"/>
              <a:t>trigliserit</a:t>
            </a:r>
            <a:r>
              <a:rPr lang="tr-TR" dirty="0" smtClean="0"/>
              <a:t>) halinde depolanır.</a:t>
            </a:r>
          </a:p>
          <a:p>
            <a:r>
              <a:rPr lang="tr-TR" dirty="0" smtClean="0"/>
              <a:t>Yağ dokuya glikoz girişini hızlandırır. Glikoz burada </a:t>
            </a:r>
            <a:r>
              <a:rPr lang="tr-TR" dirty="0" err="1" smtClean="0"/>
              <a:t>gliserole</a:t>
            </a:r>
            <a:r>
              <a:rPr lang="tr-TR" dirty="0" smtClean="0"/>
              <a:t> (daha az yağ asidine) dönüşür. Karaciğerden gelen yağ asitleri </a:t>
            </a:r>
            <a:r>
              <a:rPr lang="tr-TR" dirty="0" err="1" smtClean="0"/>
              <a:t>gliserol</a:t>
            </a:r>
            <a:r>
              <a:rPr lang="tr-TR" dirty="0" smtClean="0"/>
              <a:t> ile birleşerek </a:t>
            </a:r>
            <a:r>
              <a:rPr lang="tr-TR" dirty="0" err="1" smtClean="0"/>
              <a:t>trigliserit</a:t>
            </a:r>
            <a:r>
              <a:rPr lang="tr-TR" dirty="0" smtClean="0"/>
              <a:t> haline getirilip depolanır.</a:t>
            </a:r>
          </a:p>
          <a:p>
            <a:r>
              <a:rPr lang="tr-TR" dirty="0" smtClean="0"/>
              <a:t>Protein sentezini hızlandırır ve proteinlerin depolanmasını arttırır.</a:t>
            </a:r>
          </a:p>
          <a:p>
            <a:r>
              <a:rPr lang="tr-TR" b="1" dirty="0" smtClean="0"/>
              <a:t>Sonuç</a:t>
            </a:r>
            <a:r>
              <a:rPr lang="tr-TR" dirty="0" smtClean="0"/>
              <a:t> olarak </a:t>
            </a:r>
            <a:r>
              <a:rPr lang="tr-TR" dirty="0" err="1" smtClean="0"/>
              <a:t>insülin</a:t>
            </a:r>
            <a:r>
              <a:rPr lang="tr-TR" dirty="0" smtClean="0"/>
              <a:t>, </a:t>
            </a:r>
            <a:r>
              <a:rPr lang="tr-TR" dirty="0" err="1" smtClean="0">
                <a:solidFill>
                  <a:srgbClr val="FF0000"/>
                </a:solidFill>
              </a:rPr>
              <a:t>anabolik</a:t>
            </a:r>
            <a:r>
              <a:rPr lang="tr-TR" dirty="0" smtClean="0"/>
              <a:t> bir hormon olarak vücutta görev yapar</a:t>
            </a:r>
            <a:endParaRPr lang="tr-TR" dirty="0"/>
          </a:p>
        </p:txBody>
      </p:sp>
      <p:sp>
        <p:nvSpPr>
          <p:cNvPr id="4" name="3 Veri Yer Tutucusu"/>
          <p:cNvSpPr>
            <a:spLocks noGrp="1"/>
          </p:cNvSpPr>
          <p:nvPr>
            <p:ph type="dt" sz="half" idx="10"/>
          </p:nvPr>
        </p:nvSpPr>
        <p:spPr/>
        <p:txBody>
          <a:bodyPr/>
          <a:lstStyle/>
          <a:p>
            <a:fld id="{F8E78CEB-3A2C-4420-97F0-20307BC504BB}" type="datetime1">
              <a:rPr lang="tr-TR" smtClean="0"/>
              <a:pPr/>
              <a:t>10.02.2016</a:t>
            </a:fld>
            <a:endParaRPr lang="tr-TR"/>
          </a:p>
        </p:txBody>
      </p:sp>
      <p:sp>
        <p:nvSpPr>
          <p:cNvPr id="6" name="5 Slayt Numarası Yer Tutucusu"/>
          <p:cNvSpPr>
            <a:spLocks noGrp="1"/>
          </p:cNvSpPr>
          <p:nvPr>
            <p:ph type="sldNum" sz="quarter" idx="12"/>
          </p:nvPr>
        </p:nvSpPr>
        <p:spPr/>
        <p:txBody>
          <a:bodyPr/>
          <a:lstStyle/>
          <a:p>
            <a:fld id="{AC666A51-3FDF-451F-BDCF-52A6E053356C}" type="slidenum">
              <a:rPr lang="tr-TR" smtClean="0"/>
              <a:pPr/>
              <a:t>55</a:t>
            </a:fld>
            <a:endParaRPr lang="tr-TR"/>
          </a:p>
        </p:txBody>
      </p:sp>
      <p:sp>
        <p:nvSpPr>
          <p:cNvPr id="7" name="6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2530" name="Picture 2"/>
          <p:cNvPicPr>
            <a:picLocks noGrp="1" noChangeAspect="1" noChangeArrowheads="1"/>
          </p:cNvPicPr>
          <p:nvPr>
            <p:ph sz="quarter" idx="1"/>
          </p:nvPr>
        </p:nvPicPr>
        <p:blipFill>
          <a:blip r:embed="rId2" cstate="print"/>
          <a:srcRect/>
          <a:stretch>
            <a:fillRect/>
          </a:stretch>
        </p:blipFill>
        <p:spPr bwMode="auto">
          <a:xfrm>
            <a:off x="408916" y="188640"/>
            <a:ext cx="8612631" cy="6408712"/>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3ED10D39-78B1-402D-8972-EAC5D0C63FC4}"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56</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GLUKAGON</a:t>
            </a:r>
            <a:endParaRPr lang="tr-TR" dirty="0"/>
          </a:p>
        </p:txBody>
      </p:sp>
      <p:sp>
        <p:nvSpPr>
          <p:cNvPr id="3" name="2 İçerik Yer Tutucusu"/>
          <p:cNvSpPr>
            <a:spLocks noGrp="1"/>
          </p:cNvSpPr>
          <p:nvPr>
            <p:ph sz="quarter" idx="1"/>
          </p:nvPr>
        </p:nvSpPr>
        <p:spPr>
          <a:solidFill>
            <a:schemeClr val="accent2">
              <a:lumMod val="20000"/>
              <a:lumOff val="80000"/>
            </a:schemeClr>
          </a:solidFill>
        </p:spPr>
        <p:txBody>
          <a:bodyPr>
            <a:normAutofit/>
          </a:bodyPr>
          <a:lstStyle/>
          <a:p>
            <a:r>
              <a:rPr lang="tr-TR" dirty="0" smtClean="0"/>
              <a:t>Kan glikoz düzeyini arttırıcı bir hormondur. Kanda glikoz düzeyinin normalin altına düşmesi, pankreasın alfa hücrelerinden </a:t>
            </a:r>
            <a:r>
              <a:rPr lang="tr-TR" dirty="0" err="1" smtClean="0"/>
              <a:t>glukagon</a:t>
            </a:r>
            <a:r>
              <a:rPr lang="tr-TR" dirty="0" smtClean="0"/>
              <a:t> salınmasına neden olur. </a:t>
            </a:r>
            <a:r>
              <a:rPr lang="tr-TR" dirty="0" err="1" smtClean="0"/>
              <a:t>Glukagon</a:t>
            </a:r>
            <a:r>
              <a:rPr lang="tr-TR" dirty="0" smtClean="0"/>
              <a:t> </a:t>
            </a:r>
            <a:r>
              <a:rPr lang="tr-TR" u="sng" dirty="0" smtClean="0"/>
              <a:t>sadece karaciğeri etkiler.</a:t>
            </a:r>
          </a:p>
          <a:p>
            <a:r>
              <a:rPr lang="tr-TR" dirty="0" smtClean="0"/>
              <a:t>GÖREVLERİ:</a:t>
            </a:r>
          </a:p>
          <a:p>
            <a:r>
              <a:rPr lang="tr-TR" dirty="0" smtClean="0"/>
              <a:t>Karaciğerdeki glikojenin glikoza yıkımını sağlar.</a:t>
            </a:r>
          </a:p>
          <a:p>
            <a:r>
              <a:rPr lang="tr-TR" dirty="0" smtClean="0"/>
              <a:t>– Karaciğerde amino asitlerden ve </a:t>
            </a:r>
            <a:r>
              <a:rPr lang="tr-TR" dirty="0" err="1" smtClean="0"/>
              <a:t>gliserolden</a:t>
            </a:r>
            <a:r>
              <a:rPr lang="tr-TR" dirty="0" smtClean="0"/>
              <a:t> glikoz yapılmasını sağlar.</a:t>
            </a:r>
          </a:p>
          <a:p>
            <a:r>
              <a:rPr lang="tr-TR" dirty="0" smtClean="0"/>
              <a:t>– Karaciğerde oluşturduğu glikozların yavaş yavaş kan dolaşımına geçmesini sağlar.</a:t>
            </a:r>
            <a:endParaRPr lang="tr-TR" dirty="0"/>
          </a:p>
        </p:txBody>
      </p:sp>
      <p:sp>
        <p:nvSpPr>
          <p:cNvPr id="4" name="3 Veri Yer Tutucusu"/>
          <p:cNvSpPr>
            <a:spLocks noGrp="1"/>
          </p:cNvSpPr>
          <p:nvPr>
            <p:ph type="dt" sz="half" idx="10"/>
          </p:nvPr>
        </p:nvSpPr>
        <p:spPr/>
        <p:txBody>
          <a:bodyPr/>
          <a:lstStyle/>
          <a:p>
            <a:fld id="{8424ADDE-3E0F-4139-8A80-773EC09944C0}"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57</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ŞEKER HASTALIĞI</a:t>
            </a:r>
            <a:endParaRPr lang="tr-TR" dirty="0"/>
          </a:p>
        </p:txBody>
      </p:sp>
      <p:sp>
        <p:nvSpPr>
          <p:cNvPr id="3" name="2 İçerik Yer Tutucusu"/>
          <p:cNvSpPr>
            <a:spLocks noGrp="1"/>
          </p:cNvSpPr>
          <p:nvPr>
            <p:ph sz="quarter" idx="1"/>
          </p:nvPr>
        </p:nvSpPr>
        <p:spPr>
          <a:solidFill>
            <a:schemeClr val="accent1">
              <a:lumMod val="40000"/>
              <a:lumOff val="60000"/>
            </a:schemeClr>
          </a:solidFill>
        </p:spPr>
        <p:txBody>
          <a:bodyPr>
            <a:normAutofit/>
          </a:bodyPr>
          <a:lstStyle/>
          <a:p>
            <a:r>
              <a:rPr lang="tr-TR" dirty="0" smtClean="0"/>
              <a:t>Şeker hastalığı, </a:t>
            </a:r>
            <a:r>
              <a:rPr lang="tr-TR" dirty="0" err="1" smtClean="0"/>
              <a:t>insülin</a:t>
            </a:r>
            <a:r>
              <a:rPr lang="tr-TR" dirty="0" smtClean="0"/>
              <a:t> azlığında veya hedef hücrelerin </a:t>
            </a:r>
            <a:r>
              <a:rPr lang="tr-TR" dirty="0" err="1" smtClean="0"/>
              <a:t>insüline</a:t>
            </a:r>
            <a:r>
              <a:rPr lang="tr-TR" dirty="0" smtClean="0"/>
              <a:t> tepkisizliğinde oluşur.</a:t>
            </a:r>
          </a:p>
          <a:p>
            <a:r>
              <a:rPr lang="tr-TR" dirty="0" smtClean="0"/>
              <a:t>Bu durumlarda kanın glikozu yüksektir. Böbrekler glikozu atmaya başlar. Bu sırada fazla miktarda su da atıldığı için şeker hastaları çok su içer ve fazla idrar oluşturur. </a:t>
            </a:r>
          </a:p>
          <a:p>
            <a:r>
              <a:rPr lang="tr-TR" dirty="0" err="1" smtClean="0"/>
              <a:t>İnsülin</a:t>
            </a:r>
            <a:r>
              <a:rPr lang="tr-TR" dirty="0" smtClean="0"/>
              <a:t> eksikliğinde hücreler yeterince glikoz alamadığı için enerji kaynağı olarak yağ ve proteinleri kullanır. Hastalığın ileri aşamalarında yağların yıkımından gelen asidik ürünlerin kanda birikmesi, kan </a:t>
            </a:r>
            <a:r>
              <a:rPr lang="tr-TR" dirty="0" err="1" smtClean="0"/>
              <a:t>pHʼsını</a:t>
            </a:r>
            <a:r>
              <a:rPr lang="tr-TR" dirty="0" smtClean="0"/>
              <a:t> düşürür ve yaşamı tehlikeye sokar.</a:t>
            </a:r>
            <a:endParaRPr lang="tr-TR" dirty="0"/>
          </a:p>
        </p:txBody>
      </p:sp>
      <p:sp>
        <p:nvSpPr>
          <p:cNvPr id="4" name="3 Veri Yer Tutucusu"/>
          <p:cNvSpPr>
            <a:spLocks noGrp="1"/>
          </p:cNvSpPr>
          <p:nvPr>
            <p:ph type="dt" sz="half" idx="10"/>
          </p:nvPr>
        </p:nvSpPr>
        <p:spPr/>
        <p:txBody>
          <a:bodyPr/>
          <a:lstStyle/>
          <a:p>
            <a:fld id="{26C6E5B4-2D8E-42C1-B8B6-E492BE301787}"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58</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a:solidFill>
            <a:schemeClr val="accent3">
              <a:lumMod val="20000"/>
              <a:lumOff val="80000"/>
            </a:schemeClr>
          </a:solidFill>
        </p:spPr>
        <p:txBody>
          <a:bodyPr>
            <a:normAutofit/>
          </a:bodyPr>
          <a:lstStyle/>
          <a:p>
            <a:r>
              <a:rPr lang="tr-TR" dirty="0" smtClean="0"/>
              <a:t>İki tip şeker hastalığı vardır:</a:t>
            </a:r>
          </a:p>
          <a:p>
            <a:r>
              <a:rPr lang="tr-TR" b="1" dirty="0" smtClean="0"/>
              <a:t>Tip I </a:t>
            </a:r>
            <a:r>
              <a:rPr lang="tr-TR" b="1" dirty="0" err="1" smtClean="0"/>
              <a:t>diabetes</a:t>
            </a:r>
            <a:r>
              <a:rPr lang="tr-TR" b="1" dirty="0" smtClean="0"/>
              <a:t> </a:t>
            </a:r>
            <a:r>
              <a:rPr lang="tr-TR" b="1" dirty="0" err="1" smtClean="0"/>
              <a:t>mellitus</a:t>
            </a:r>
            <a:r>
              <a:rPr lang="tr-TR" b="1" dirty="0" smtClean="0"/>
              <a:t>: </a:t>
            </a:r>
            <a:r>
              <a:rPr lang="tr-TR" dirty="0" err="1" smtClean="0"/>
              <a:t>İnsüline</a:t>
            </a:r>
            <a:r>
              <a:rPr lang="tr-TR" dirty="0" smtClean="0"/>
              <a:t> bağlı şeker hastalığıdır. Daha çok çocukluk yaşlarında ortaya çıkar. Kişinin </a:t>
            </a:r>
            <a:r>
              <a:rPr lang="tr-TR" dirty="0" err="1" smtClean="0"/>
              <a:t>insülin</a:t>
            </a:r>
            <a:r>
              <a:rPr lang="tr-TR" dirty="0" smtClean="0"/>
              <a:t> üretimi yoktur. Genelde günde bir kaç kez </a:t>
            </a:r>
            <a:r>
              <a:rPr lang="tr-TR" dirty="0" err="1" smtClean="0"/>
              <a:t>insülin</a:t>
            </a:r>
            <a:r>
              <a:rPr lang="tr-TR" dirty="0" smtClean="0"/>
              <a:t> enjekte edilmesi ile tedavi edilir. </a:t>
            </a:r>
          </a:p>
          <a:p>
            <a:r>
              <a:rPr lang="tr-TR" b="1" dirty="0" smtClean="0"/>
              <a:t>Tip II </a:t>
            </a:r>
            <a:r>
              <a:rPr lang="tr-TR" b="1" dirty="0" err="1" smtClean="0"/>
              <a:t>diabetes</a:t>
            </a:r>
            <a:r>
              <a:rPr lang="tr-TR" b="1" dirty="0" smtClean="0"/>
              <a:t> </a:t>
            </a:r>
            <a:r>
              <a:rPr lang="tr-TR" b="1" dirty="0" err="1" smtClean="0"/>
              <a:t>mellitus</a:t>
            </a:r>
            <a:r>
              <a:rPr lang="tr-TR" b="1" dirty="0" smtClean="0"/>
              <a:t>: </a:t>
            </a:r>
            <a:r>
              <a:rPr lang="tr-TR" dirty="0" err="1" smtClean="0"/>
              <a:t>İnsüline</a:t>
            </a:r>
            <a:r>
              <a:rPr lang="tr-TR" dirty="0" smtClean="0"/>
              <a:t> bağlı olmayan şeker hastalığıdır. Genelde ileri yaşlarda (40 yaşından sonra) ortaya çıkar. Ya kişinin </a:t>
            </a:r>
            <a:r>
              <a:rPr lang="tr-TR" dirty="0" err="1" smtClean="0"/>
              <a:t>insülin</a:t>
            </a:r>
            <a:r>
              <a:rPr lang="tr-TR" dirty="0" smtClean="0"/>
              <a:t> üretimi azdır veya hedef hücrelerin reseptörlerinin farklılaşması nedeni ile </a:t>
            </a:r>
            <a:r>
              <a:rPr lang="tr-TR" dirty="0" err="1" smtClean="0"/>
              <a:t>insüline</a:t>
            </a:r>
            <a:r>
              <a:rPr lang="tr-TR" dirty="0" smtClean="0"/>
              <a:t> tepkisi azdır. </a:t>
            </a:r>
            <a:endParaRPr lang="tr-TR" dirty="0"/>
          </a:p>
        </p:txBody>
      </p:sp>
      <p:sp>
        <p:nvSpPr>
          <p:cNvPr id="4" name="3 Veri Yer Tutucusu"/>
          <p:cNvSpPr>
            <a:spLocks noGrp="1"/>
          </p:cNvSpPr>
          <p:nvPr>
            <p:ph type="dt" sz="half" idx="10"/>
          </p:nvPr>
        </p:nvSpPr>
        <p:spPr/>
        <p:txBody>
          <a:bodyPr/>
          <a:lstStyle/>
          <a:p>
            <a:fld id="{A0E279B5-77AB-44F5-B5D9-01C962E40994}"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59</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6</a:t>
            </a:fld>
            <a:endParaRPr lang="tr-TR"/>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539552" y="293163"/>
            <a:ext cx="8297638" cy="5656117"/>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60</a:t>
            </a:fld>
            <a:endParaRPr lang="tr-TR"/>
          </a:p>
        </p:txBody>
      </p:sp>
      <p:pic>
        <p:nvPicPr>
          <p:cNvPr id="5122" name="Picture 2"/>
          <p:cNvPicPr>
            <a:picLocks noGrp="1" noChangeAspect="1" noChangeArrowheads="1"/>
          </p:cNvPicPr>
          <p:nvPr>
            <p:ph sz="quarter" idx="1"/>
          </p:nvPr>
        </p:nvPicPr>
        <p:blipFill>
          <a:blip r:embed="rId2" cstate="print"/>
          <a:srcRect/>
          <a:stretch>
            <a:fillRect/>
          </a:stretch>
        </p:blipFill>
        <p:spPr bwMode="auto">
          <a:xfrm>
            <a:off x="541131" y="764704"/>
            <a:ext cx="8036132" cy="5256584"/>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61</a:t>
            </a:fld>
            <a:endParaRPr lang="tr-TR"/>
          </a:p>
        </p:txBody>
      </p:sp>
      <p:pic>
        <p:nvPicPr>
          <p:cNvPr id="6146" name="Picture 2"/>
          <p:cNvPicPr>
            <a:picLocks noGrp="1" noChangeAspect="1" noChangeArrowheads="1"/>
          </p:cNvPicPr>
          <p:nvPr>
            <p:ph sz="quarter" idx="1"/>
          </p:nvPr>
        </p:nvPicPr>
        <p:blipFill>
          <a:blip r:embed="rId2" cstate="print"/>
          <a:srcRect/>
          <a:stretch>
            <a:fillRect/>
          </a:stretch>
        </p:blipFill>
        <p:spPr bwMode="auto">
          <a:xfrm>
            <a:off x="755576" y="234790"/>
            <a:ext cx="8037699" cy="5930514"/>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EŞEYSEL BEZLER</a:t>
            </a:r>
            <a:endParaRPr lang="tr-TR" dirty="0"/>
          </a:p>
        </p:txBody>
      </p:sp>
      <p:sp>
        <p:nvSpPr>
          <p:cNvPr id="3" name="2 İçerik Yer Tutucusu"/>
          <p:cNvSpPr>
            <a:spLocks noGrp="1"/>
          </p:cNvSpPr>
          <p:nvPr>
            <p:ph sz="quarter" idx="1"/>
          </p:nvPr>
        </p:nvSpPr>
        <p:spPr/>
        <p:txBody>
          <a:bodyPr>
            <a:normAutofit fontScale="92500" lnSpcReduction="20000"/>
          </a:bodyPr>
          <a:lstStyle/>
          <a:p>
            <a:r>
              <a:rPr lang="tr-TR" dirty="0" smtClean="0"/>
              <a:t>Erkek ve dişide </a:t>
            </a:r>
            <a:r>
              <a:rPr lang="tr-TR" b="1" dirty="0" err="1" smtClean="0"/>
              <a:t>gonat</a:t>
            </a:r>
            <a:r>
              <a:rPr lang="tr-TR" b="1" dirty="0" smtClean="0"/>
              <a:t> </a:t>
            </a:r>
            <a:r>
              <a:rPr lang="tr-TR" dirty="0" smtClean="0"/>
              <a:t>adı verilen eşey bezleri, üreme hücrelerini oluşturma yanında </a:t>
            </a:r>
            <a:r>
              <a:rPr lang="sv-SE" dirty="0" smtClean="0"/>
              <a:t>endokrin bez olarak da görev yapar.</a:t>
            </a:r>
            <a:endParaRPr lang="tr-TR" dirty="0" smtClean="0"/>
          </a:p>
          <a:p>
            <a:r>
              <a:rPr lang="tr-TR" dirty="0" smtClean="0"/>
              <a:t>Eşey bezleri (</a:t>
            </a:r>
            <a:r>
              <a:rPr lang="tr-TR" dirty="0" err="1" smtClean="0"/>
              <a:t>ovaryum</a:t>
            </a:r>
            <a:r>
              <a:rPr lang="tr-TR" dirty="0" smtClean="0"/>
              <a:t> ve testis), </a:t>
            </a:r>
            <a:r>
              <a:rPr lang="tr-TR" b="1" dirty="0" err="1" smtClean="0"/>
              <a:t>andojenler</a:t>
            </a:r>
            <a:r>
              <a:rPr lang="tr-TR" b="1" dirty="0" smtClean="0"/>
              <a:t>, östrojenler</a:t>
            </a:r>
          </a:p>
          <a:p>
            <a:r>
              <a:rPr lang="tr-TR" dirty="0" smtClean="0"/>
              <a:t>ve </a:t>
            </a:r>
            <a:r>
              <a:rPr lang="tr-TR" b="1" dirty="0" err="1" smtClean="0"/>
              <a:t>progesteron</a:t>
            </a:r>
            <a:r>
              <a:rPr lang="tr-TR" b="1" dirty="0" smtClean="0"/>
              <a:t> </a:t>
            </a:r>
            <a:r>
              <a:rPr lang="tr-TR" dirty="0" smtClean="0"/>
              <a:t>olmak üzere üç tip </a:t>
            </a:r>
            <a:r>
              <a:rPr lang="tr-TR" dirty="0" err="1" smtClean="0"/>
              <a:t>steroid</a:t>
            </a:r>
            <a:r>
              <a:rPr lang="tr-TR" dirty="0" smtClean="0"/>
              <a:t> yapılı hormon üretir.</a:t>
            </a:r>
          </a:p>
          <a:p>
            <a:r>
              <a:rPr lang="tr-TR" dirty="0" smtClean="0"/>
              <a:t>Her üç tip hormonda hem erkekte hem dişide farklı oranlarda bulunur. </a:t>
            </a:r>
          </a:p>
          <a:p>
            <a:r>
              <a:rPr lang="tr-TR" dirty="0" smtClean="0"/>
              <a:t>Erkekte testislerde, dişide yumurtalıklarda (</a:t>
            </a:r>
            <a:r>
              <a:rPr lang="tr-TR" dirty="0" err="1" smtClean="0"/>
              <a:t>ovaryumda</a:t>
            </a:r>
            <a:r>
              <a:rPr lang="tr-TR" dirty="0" smtClean="0"/>
              <a:t>) üretilen bu </a:t>
            </a:r>
            <a:r>
              <a:rPr lang="tr-TR" dirty="0" err="1" smtClean="0"/>
              <a:t>steroidler</a:t>
            </a:r>
            <a:r>
              <a:rPr lang="tr-TR" dirty="0" smtClean="0"/>
              <a:t>;</a:t>
            </a:r>
          </a:p>
          <a:p>
            <a:r>
              <a:rPr lang="tr-TR" dirty="0" smtClean="0"/>
              <a:t>➢ Büyüme ve gelişmeyi düzenler.</a:t>
            </a:r>
          </a:p>
          <a:p>
            <a:r>
              <a:rPr lang="tr-TR" dirty="0" smtClean="0"/>
              <a:t>➢ Üreme döngüleri ve eşeysel davranışları kontrol ederler.</a:t>
            </a:r>
          </a:p>
          <a:p>
            <a:r>
              <a:rPr lang="tr-TR" dirty="0" smtClean="0"/>
              <a:t>Eşey bezlerinden salgılanan bu üç tip </a:t>
            </a:r>
            <a:r>
              <a:rPr lang="tr-TR" dirty="0" err="1" smtClean="0"/>
              <a:t>steroit</a:t>
            </a:r>
            <a:r>
              <a:rPr lang="tr-TR" dirty="0" smtClean="0"/>
              <a:t> hormonun salgılanmasını hipofizden çıkan FSH ve LH düzenler.</a:t>
            </a:r>
            <a:endParaRPr lang="tr-TR" dirty="0"/>
          </a:p>
        </p:txBody>
      </p:sp>
      <p:sp>
        <p:nvSpPr>
          <p:cNvPr id="4" name="3 Veri Yer Tutucusu"/>
          <p:cNvSpPr>
            <a:spLocks noGrp="1"/>
          </p:cNvSpPr>
          <p:nvPr>
            <p:ph type="dt" sz="half" idx="10"/>
          </p:nvPr>
        </p:nvSpPr>
        <p:spPr/>
        <p:txBody>
          <a:bodyPr/>
          <a:lstStyle/>
          <a:p>
            <a:fld id="{53BB6520-B456-4BA7-BC61-27332E708F3B}"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62</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dirty="0" smtClean="0"/>
              <a:t>ANDROJENLER (</a:t>
            </a:r>
            <a:r>
              <a:rPr lang="tr-TR" dirty="0" smtClean="0">
                <a:solidFill>
                  <a:srgbClr val="FF0000"/>
                </a:solidFill>
              </a:rPr>
              <a:t>DİYOJEN=ERKEK FİLOZOF)</a:t>
            </a:r>
            <a:endParaRPr lang="tr-TR" dirty="0">
              <a:solidFill>
                <a:srgbClr val="FF0000"/>
              </a:solidFill>
            </a:endParaRPr>
          </a:p>
        </p:txBody>
      </p:sp>
      <p:sp>
        <p:nvSpPr>
          <p:cNvPr id="5" name="4 İçerik Yer Tutucusu"/>
          <p:cNvSpPr>
            <a:spLocks noGrp="1"/>
          </p:cNvSpPr>
          <p:nvPr>
            <p:ph sz="quarter" idx="1"/>
          </p:nvPr>
        </p:nvSpPr>
        <p:spPr/>
        <p:txBody>
          <a:bodyPr>
            <a:normAutofit fontScale="92500"/>
          </a:bodyPr>
          <a:lstStyle/>
          <a:p>
            <a:r>
              <a:rPr lang="tr-TR" dirty="0" smtClean="0"/>
              <a:t>Embriyo gelişiminin erken döneminde </a:t>
            </a:r>
            <a:r>
              <a:rPr lang="tr-TR" dirty="0" err="1" smtClean="0"/>
              <a:t>fetusun</a:t>
            </a:r>
            <a:r>
              <a:rPr lang="tr-TR" dirty="0" smtClean="0"/>
              <a:t> </a:t>
            </a:r>
            <a:r>
              <a:rPr lang="tr-TR" dirty="0" smtClean="0">
                <a:solidFill>
                  <a:srgbClr val="FF0000"/>
                </a:solidFill>
              </a:rPr>
              <a:t>erkek </a:t>
            </a:r>
            <a:r>
              <a:rPr lang="tr-TR" dirty="0" smtClean="0"/>
              <a:t>olmasına neden olur.</a:t>
            </a:r>
          </a:p>
          <a:p>
            <a:r>
              <a:rPr lang="tr-TR" dirty="0" smtClean="0"/>
              <a:t>Ergenlik döneminde yüksek yoğunluğu ikincil erkeklik özelliklerinin ortaya çıkmasını (</a:t>
            </a:r>
            <a:r>
              <a:rPr lang="tr-TR" u="sng" dirty="0" smtClean="0"/>
              <a:t>vücut kıllanması, ses kalınlaşması</a:t>
            </a:r>
            <a:r>
              <a:rPr lang="tr-TR" dirty="0" smtClean="0"/>
              <a:t>) sağlar.</a:t>
            </a:r>
          </a:p>
          <a:p>
            <a:r>
              <a:rPr lang="tr-TR" dirty="0" smtClean="0"/>
              <a:t>İskelet kaslarında kütle artışına neden olur (hücre sayısı artmaz).</a:t>
            </a:r>
          </a:p>
          <a:p>
            <a:r>
              <a:rPr lang="tr-TR" dirty="0" err="1" smtClean="0"/>
              <a:t>Mayoz</a:t>
            </a:r>
            <a:r>
              <a:rPr lang="tr-TR" dirty="0" smtClean="0"/>
              <a:t> bölünme ile sperm oluşumunun (</a:t>
            </a:r>
            <a:r>
              <a:rPr lang="tr-TR" dirty="0" err="1" smtClean="0"/>
              <a:t>spermatogenez</a:t>
            </a:r>
            <a:r>
              <a:rPr lang="tr-TR" dirty="0" smtClean="0"/>
              <a:t>) gerçekleşebilmesi için testislerin normal gelişimini sağlar.</a:t>
            </a:r>
          </a:p>
          <a:p>
            <a:r>
              <a:rPr lang="tr-TR" dirty="0" smtClean="0"/>
              <a:t>Ergenlik döneminde salgılanması artan testosteron, fiziksel olarak aktif davranışların ortaya çıkmasına ve karşı cinse ilgi artışına neden olur.</a:t>
            </a:r>
            <a:endParaRPr lang="tr-TR" dirty="0"/>
          </a:p>
        </p:txBody>
      </p:sp>
      <p:sp>
        <p:nvSpPr>
          <p:cNvPr id="4" name="3 Veri Yer Tutucusu"/>
          <p:cNvSpPr>
            <a:spLocks noGrp="1"/>
          </p:cNvSpPr>
          <p:nvPr>
            <p:ph type="dt" sz="half" idx="10"/>
          </p:nvPr>
        </p:nvSpPr>
        <p:spPr/>
        <p:txBody>
          <a:bodyPr/>
          <a:lstStyle/>
          <a:p>
            <a:fld id="{6D29C20C-AA46-4F15-97A2-913B8BCF3DD7}" type="datetime1">
              <a:rPr lang="tr-TR" smtClean="0"/>
              <a:pPr/>
              <a:t>10.02.2016</a:t>
            </a:fld>
            <a:endParaRPr lang="tr-TR"/>
          </a:p>
        </p:txBody>
      </p:sp>
      <p:sp>
        <p:nvSpPr>
          <p:cNvPr id="6" name="5 Slayt Numarası Yer Tutucusu"/>
          <p:cNvSpPr>
            <a:spLocks noGrp="1"/>
          </p:cNvSpPr>
          <p:nvPr>
            <p:ph type="sldNum" sz="quarter" idx="12"/>
          </p:nvPr>
        </p:nvSpPr>
        <p:spPr/>
        <p:txBody>
          <a:bodyPr/>
          <a:lstStyle/>
          <a:p>
            <a:fld id="{AC666A51-3FDF-451F-BDCF-52A6E053356C}" type="slidenum">
              <a:rPr lang="tr-TR" smtClean="0"/>
              <a:pPr/>
              <a:t>63</a:t>
            </a:fld>
            <a:endParaRPr lang="tr-TR"/>
          </a:p>
        </p:txBody>
      </p:sp>
      <p:sp>
        <p:nvSpPr>
          <p:cNvPr id="7" name="6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OVARYUMLAR</a:t>
            </a:r>
            <a:endParaRPr lang="tr-TR" dirty="0"/>
          </a:p>
        </p:txBody>
      </p:sp>
      <p:sp>
        <p:nvSpPr>
          <p:cNvPr id="3" name="2 İçerik Yer Tutucusu"/>
          <p:cNvSpPr>
            <a:spLocks noGrp="1"/>
          </p:cNvSpPr>
          <p:nvPr>
            <p:ph sz="quarter" idx="1"/>
          </p:nvPr>
        </p:nvSpPr>
        <p:spPr/>
        <p:txBody>
          <a:bodyPr/>
          <a:lstStyle/>
          <a:p>
            <a:r>
              <a:rPr lang="tr-TR" dirty="0" smtClean="0"/>
              <a:t>İnsanda karın boşluğunda yumru biçiminde iki </a:t>
            </a:r>
            <a:r>
              <a:rPr lang="tr-TR" dirty="0" err="1" smtClean="0"/>
              <a:t>ovaryum</a:t>
            </a:r>
            <a:r>
              <a:rPr lang="tr-TR" dirty="0" smtClean="0"/>
              <a:t> vardır. </a:t>
            </a:r>
            <a:r>
              <a:rPr lang="tr-TR" b="1" dirty="0" smtClean="0"/>
              <a:t>Östrojenler</a:t>
            </a:r>
            <a:r>
              <a:rPr lang="tr-TR" dirty="0" smtClean="0"/>
              <a:t> ve </a:t>
            </a:r>
            <a:r>
              <a:rPr lang="tr-TR" b="1" dirty="0" err="1" smtClean="0"/>
              <a:t>progesteron</a:t>
            </a:r>
            <a:r>
              <a:rPr lang="tr-TR" dirty="0" smtClean="0"/>
              <a:t> adı verilen hormonlar salgılar.</a:t>
            </a:r>
          </a:p>
          <a:p>
            <a:endParaRPr lang="tr-TR" dirty="0"/>
          </a:p>
        </p:txBody>
      </p:sp>
      <p:pic>
        <p:nvPicPr>
          <p:cNvPr id="4" name="Picture 2"/>
          <p:cNvPicPr>
            <a:picLocks noChangeAspect="1" noChangeArrowheads="1"/>
          </p:cNvPicPr>
          <p:nvPr/>
        </p:nvPicPr>
        <p:blipFill>
          <a:blip r:embed="rId2" cstate="print"/>
          <a:srcRect/>
          <a:stretch>
            <a:fillRect/>
          </a:stretch>
        </p:blipFill>
        <p:spPr bwMode="auto">
          <a:xfrm>
            <a:off x="4211960" y="2492896"/>
            <a:ext cx="4424372" cy="4032448"/>
          </a:xfrm>
          <a:prstGeom prst="rect">
            <a:avLst/>
          </a:prstGeom>
          <a:noFill/>
          <a:ln w="9525">
            <a:noFill/>
            <a:miter lim="800000"/>
            <a:headEnd/>
            <a:tailEnd/>
          </a:ln>
        </p:spPr>
      </p:pic>
      <p:sp>
        <p:nvSpPr>
          <p:cNvPr id="5" name="4 Metin kutusu"/>
          <p:cNvSpPr txBox="1"/>
          <p:nvPr/>
        </p:nvSpPr>
        <p:spPr>
          <a:xfrm>
            <a:off x="179512" y="2780928"/>
            <a:ext cx="3816424" cy="3416320"/>
          </a:xfrm>
          <a:prstGeom prst="rect">
            <a:avLst/>
          </a:prstGeom>
          <a:solidFill>
            <a:schemeClr val="accent2">
              <a:lumMod val="60000"/>
              <a:lumOff val="40000"/>
            </a:schemeClr>
          </a:solidFill>
        </p:spPr>
        <p:txBody>
          <a:bodyPr wrap="square" rtlCol="0">
            <a:spAutoFit/>
          </a:bodyPr>
          <a:lstStyle/>
          <a:p>
            <a:r>
              <a:rPr lang="tr-TR" b="1" dirty="0"/>
              <a:t>Östrojenler:</a:t>
            </a:r>
          </a:p>
          <a:p>
            <a:r>
              <a:rPr lang="tr-TR" dirty="0"/>
              <a:t>Hipofizden çıkan </a:t>
            </a:r>
            <a:r>
              <a:rPr lang="tr-TR" dirty="0" err="1"/>
              <a:t>FSHʼın</a:t>
            </a:r>
            <a:r>
              <a:rPr lang="tr-TR" dirty="0"/>
              <a:t> </a:t>
            </a:r>
            <a:r>
              <a:rPr lang="tr-TR" dirty="0" err="1"/>
              <a:t>ovaryumu</a:t>
            </a:r>
            <a:r>
              <a:rPr lang="tr-TR" dirty="0"/>
              <a:t> etkilemesi ile salgılanırlar. Östrojenler;</a:t>
            </a:r>
          </a:p>
          <a:p>
            <a:r>
              <a:rPr lang="tr-TR" dirty="0"/>
              <a:t>➢ Ergenlik döneminde yüksek yoğunlukta salgılanır ve ikincil dişilik özelliklerinin</a:t>
            </a:r>
          </a:p>
          <a:p>
            <a:r>
              <a:rPr lang="tr-TR" dirty="0"/>
              <a:t>ortaya çıkmasını (omuzların dar, kalçaların geniş olmasını ve göğüslerin büyümesini)</a:t>
            </a:r>
          </a:p>
          <a:p>
            <a:r>
              <a:rPr lang="tr-TR" dirty="0"/>
              <a:t>sağlar.</a:t>
            </a:r>
          </a:p>
          <a:p>
            <a:r>
              <a:rPr lang="tr-TR" dirty="0"/>
              <a:t>➢ </a:t>
            </a:r>
            <a:r>
              <a:rPr lang="tr-TR" dirty="0" err="1"/>
              <a:t>Progesteronla</a:t>
            </a:r>
            <a:r>
              <a:rPr lang="tr-TR" dirty="0"/>
              <a:t> birlikte </a:t>
            </a:r>
            <a:r>
              <a:rPr lang="tr-TR" dirty="0" err="1"/>
              <a:t>ovaryumun</a:t>
            </a:r>
            <a:r>
              <a:rPr lang="tr-TR" dirty="0"/>
              <a:t> gelişmesini sağlar.</a:t>
            </a:r>
          </a:p>
          <a:p>
            <a:r>
              <a:rPr lang="tr-TR" dirty="0"/>
              <a:t>➢ Yumurta kanalı, </a:t>
            </a:r>
            <a:r>
              <a:rPr lang="tr-TR" dirty="0" err="1"/>
              <a:t>uterus</a:t>
            </a:r>
            <a:r>
              <a:rPr lang="tr-TR" dirty="0"/>
              <a:t> (döl yatağı) ve vajinanın büyüyüp gelişmesini sağlar</a:t>
            </a:r>
          </a:p>
        </p:txBody>
      </p:sp>
      <p:sp>
        <p:nvSpPr>
          <p:cNvPr id="6" name="5 Veri Yer Tutucusu"/>
          <p:cNvSpPr>
            <a:spLocks noGrp="1"/>
          </p:cNvSpPr>
          <p:nvPr>
            <p:ph type="dt" sz="half" idx="10"/>
          </p:nvPr>
        </p:nvSpPr>
        <p:spPr/>
        <p:txBody>
          <a:bodyPr/>
          <a:lstStyle/>
          <a:p>
            <a:fld id="{6BED267F-1787-4DB3-9CB2-C45F47FE2BBD}" type="datetime1">
              <a:rPr lang="tr-TR" smtClean="0"/>
              <a:pPr/>
              <a:t>10.02.2016</a:t>
            </a:fld>
            <a:endParaRPr lang="tr-TR"/>
          </a:p>
        </p:txBody>
      </p:sp>
      <p:sp>
        <p:nvSpPr>
          <p:cNvPr id="7" name="6 Slayt Numarası Yer Tutucusu"/>
          <p:cNvSpPr>
            <a:spLocks noGrp="1"/>
          </p:cNvSpPr>
          <p:nvPr>
            <p:ph type="sldNum" sz="quarter" idx="12"/>
          </p:nvPr>
        </p:nvSpPr>
        <p:spPr/>
        <p:txBody>
          <a:bodyPr/>
          <a:lstStyle/>
          <a:p>
            <a:fld id="{AC666A51-3FDF-451F-BDCF-52A6E053356C}" type="slidenum">
              <a:rPr lang="tr-TR" smtClean="0"/>
              <a:pPr/>
              <a:t>64</a:t>
            </a:fld>
            <a:endParaRPr lang="tr-TR"/>
          </a:p>
        </p:txBody>
      </p:sp>
      <p:sp>
        <p:nvSpPr>
          <p:cNvPr id="8" name="7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5603" name="Picture 3"/>
          <p:cNvPicPr>
            <a:picLocks noGrp="1" noChangeAspect="1" noChangeArrowheads="1"/>
          </p:cNvPicPr>
          <p:nvPr>
            <p:ph sz="quarter" idx="1"/>
          </p:nvPr>
        </p:nvPicPr>
        <p:blipFill>
          <a:blip r:embed="rId2" cstate="print"/>
          <a:srcRect/>
          <a:stretch>
            <a:fillRect/>
          </a:stretch>
        </p:blipFill>
        <p:spPr bwMode="auto">
          <a:xfrm>
            <a:off x="395536" y="1916832"/>
            <a:ext cx="5591175" cy="4320480"/>
          </a:xfrm>
          <a:prstGeom prst="rect">
            <a:avLst/>
          </a:prstGeom>
          <a:noFill/>
          <a:ln w="9525">
            <a:noFill/>
            <a:miter lim="800000"/>
            <a:headEnd/>
            <a:tailEnd/>
          </a:ln>
        </p:spPr>
      </p:pic>
      <p:sp>
        <p:nvSpPr>
          <p:cNvPr id="7" name="6 Metin kutusu"/>
          <p:cNvSpPr txBox="1"/>
          <p:nvPr/>
        </p:nvSpPr>
        <p:spPr>
          <a:xfrm>
            <a:off x="6228184" y="2060848"/>
            <a:ext cx="2664296" cy="3693319"/>
          </a:xfrm>
          <a:prstGeom prst="rect">
            <a:avLst/>
          </a:prstGeom>
          <a:solidFill>
            <a:schemeClr val="accent4">
              <a:lumMod val="60000"/>
              <a:lumOff val="40000"/>
            </a:schemeClr>
          </a:solidFill>
        </p:spPr>
        <p:txBody>
          <a:bodyPr wrap="square" rtlCol="0">
            <a:spAutoFit/>
          </a:bodyPr>
          <a:lstStyle/>
          <a:p>
            <a:r>
              <a:rPr lang="tr-TR" b="1" dirty="0" err="1"/>
              <a:t>Progesteron</a:t>
            </a:r>
            <a:r>
              <a:rPr lang="tr-TR" b="1" dirty="0"/>
              <a:t>:</a:t>
            </a:r>
          </a:p>
          <a:p>
            <a:r>
              <a:rPr lang="tr-TR" dirty="0"/>
              <a:t>Hipofizden çıkan </a:t>
            </a:r>
            <a:r>
              <a:rPr lang="tr-TR" dirty="0" err="1"/>
              <a:t>LHʼın</a:t>
            </a:r>
            <a:r>
              <a:rPr lang="tr-TR" dirty="0"/>
              <a:t> </a:t>
            </a:r>
            <a:r>
              <a:rPr lang="tr-TR" dirty="0" err="1"/>
              <a:t>ovaryumu</a:t>
            </a:r>
            <a:r>
              <a:rPr lang="tr-TR" dirty="0"/>
              <a:t> etkilemesi ile salgılanır. </a:t>
            </a:r>
            <a:r>
              <a:rPr lang="tr-TR" dirty="0" err="1"/>
              <a:t>Progesteron</a:t>
            </a:r>
            <a:r>
              <a:rPr lang="tr-TR" dirty="0"/>
              <a:t>;</a:t>
            </a:r>
          </a:p>
          <a:p>
            <a:r>
              <a:rPr lang="tr-TR" dirty="0"/>
              <a:t>➢ Yumurtanın yumurta kanalından geçerken </a:t>
            </a:r>
            <a:r>
              <a:rPr lang="tr-TR" dirty="0" smtClean="0"/>
              <a:t>Beslenmesi </a:t>
            </a:r>
            <a:r>
              <a:rPr lang="tr-TR" dirty="0"/>
              <a:t>için yumurta </a:t>
            </a:r>
            <a:r>
              <a:rPr lang="tr-TR" dirty="0" smtClean="0"/>
              <a:t>kanallarını kaplayan </a:t>
            </a:r>
            <a:r>
              <a:rPr lang="tr-TR" dirty="0"/>
              <a:t>hücrelerde besin maddeleri birikmesini sağlar.</a:t>
            </a:r>
          </a:p>
          <a:p>
            <a:r>
              <a:rPr lang="tr-TR" dirty="0"/>
              <a:t>➢ Döl yatağını (rahim) embriyonun tutunup gelişebileceği hale getirir</a:t>
            </a:r>
          </a:p>
        </p:txBody>
      </p:sp>
      <p:sp>
        <p:nvSpPr>
          <p:cNvPr id="5" name="4 Veri Yer Tutucusu"/>
          <p:cNvSpPr>
            <a:spLocks noGrp="1"/>
          </p:cNvSpPr>
          <p:nvPr>
            <p:ph type="dt" sz="half" idx="10"/>
          </p:nvPr>
        </p:nvSpPr>
        <p:spPr/>
        <p:txBody>
          <a:bodyPr/>
          <a:lstStyle/>
          <a:p>
            <a:fld id="{3417BAB5-ED01-4BF8-92EA-5CBDA7C04B35}" type="datetime1">
              <a:rPr lang="tr-TR" smtClean="0"/>
              <a:pPr/>
              <a:t>10.02.2016</a:t>
            </a:fld>
            <a:endParaRPr lang="tr-TR"/>
          </a:p>
        </p:txBody>
      </p:sp>
      <p:sp>
        <p:nvSpPr>
          <p:cNvPr id="6" name="5 Slayt Numarası Yer Tutucusu"/>
          <p:cNvSpPr>
            <a:spLocks noGrp="1"/>
          </p:cNvSpPr>
          <p:nvPr>
            <p:ph type="sldNum" sz="quarter" idx="12"/>
          </p:nvPr>
        </p:nvSpPr>
        <p:spPr/>
        <p:txBody>
          <a:bodyPr/>
          <a:lstStyle/>
          <a:p>
            <a:fld id="{AC666A51-3FDF-451F-BDCF-52A6E053356C}" type="slidenum">
              <a:rPr lang="tr-TR" smtClean="0"/>
              <a:pPr/>
              <a:t>65</a:t>
            </a:fld>
            <a:endParaRPr lang="tr-TR"/>
          </a:p>
        </p:txBody>
      </p:sp>
      <p:sp>
        <p:nvSpPr>
          <p:cNvPr id="8" name="7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7650" name="Picture 2"/>
          <p:cNvPicPr>
            <a:picLocks noGrp="1" noChangeAspect="1" noChangeArrowheads="1"/>
          </p:cNvPicPr>
          <p:nvPr>
            <p:ph sz="quarter" idx="1"/>
          </p:nvPr>
        </p:nvPicPr>
        <p:blipFill>
          <a:blip r:embed="rId2" cstate="print"/>
          <a:srcRect/>
          <a:stretch>
            <a:fillRect/>
          </a:stretch>
        </p:blipFill>
        <p:spPr bwMode="auto">
          <a:xfrm>
            <a:off x="160162" y="404664"/>
            <a:ext cx="8904375" cy="6192688"/>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44129932-4332-45C1-B4F4-B97729BAEE3D}"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66</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HORMONAL SORUNLAR</a:t>
            </a:r>
            <a:endParaRPr lang="tr-TR" dirty="0"/>
          </a:p>
        </p:txBody>
      </p:sp>
      <p:sp>
        <p:nvSpPr>
          <p:cNvPr id="3" name="2 Veri Yer Tutucusu"/>
          <p:cNvSpPr>
            <a:spLocks noGrp="1"/>
          </p:cNvSpPr>
          <p:nvPr>
            <p:ph type="dt" sz="half" idx="10"/>
          </p:nvPr>
        </p:nvSpPr>
        <p:spPr/>
        <p:txBody>
          <a:bodyPr/>
          <a:lstStyle/>
          <a:p>
            <a:fld id="{8B1D7C2F-8665-4A6A-A30F-7471CBD2B2D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Copyrigt Tzn Arc</a:t>
            </a:r>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67</a:t>
            </a:fld>
            <a:endParaRPr lang="tr-TR"/>
          </a:p>
        </p:txBody>
      </p:sp>
      <p:graphicFrame>
        <p:nvGraphicFramePr>
          <p:cNvPr id="7" name="6 İçerik Yer Tutucusu"/>
          <p:cNvGraphicFramePr>
            <a:graphicFrameLocks noGrp="1"/>
          </p:cNvGraphicFramePr>
          <p:nvPr>
            <p:ph sz="quarter" idx="1"/>
          </p:nvPr>
        </p:nvGraphicFramePr>
        <p:xfrm>
          <a:off x="914400" y="1447800"/>
          <a:ext cx="7772400" cy="3677920"/>
        </p:xfrm>
        <a:graphic>
          <a:graphicData uri="http://schemas.openxmlformats.org/drawingml/2006/table">
            <a:tbl>
              <a:tblPr firstRow="1" bandRow="1">
                <a:tableStyleId>{5C22544A-7EE6-4342-B048-85BDC9FD1C3A}</a:tableStyleId>
              </a:tblPr>
              <a:tblGrid>
                <a:gridCol w="1713384"/>
                <a:gridCol w="6059016"/>
              </a:tblGrid>
              <a:tr h="370840">
                <a:tc>
                  <a:txBody>
                    <a:bodyPr/>
                    <a:lstStyle/>
                    <a:p>
                      <a:r>
                        <a:rPr lang="tr-TR" dirty="0" smtClean="0"/>
                        <a:t>HORMON</a:t>
                      </a:r>
                      <a:endParaRPr lang="tr-TR" dirty="0"/>
                    </a:p>
                  </a:txBody>
                  <a:tcPr/>
                </a:tc>
                <a:tc>
                  <a:txBody>
                    <a:bodyPr/>
                    <a:lstStyle/>
                    <a:p>
                      <a:r>
                        <a:rPr lang="tr-TR" dirty="0" smtClean="0"/>
                        <a:t>HASTALIKLAR</a:t>
                      </a:r>
                      <a:endParaRPr lang="tr-TR" dirty="0"/>
                    </a:p>
                  </a:txBody>
                  <a:tcPr/>
                </a:tc>
              </a:tr>
              <a:tr h="370840">
                <a:tc>
                  <a:txBody>
                    <a:bodyPr/>
                    <a:lstStyle/>
                    <a:p>
                      <a:r>
                        <a:rPr lang="tr-TR" dirty="0" smtClean="0"/>
                        <a:t>STH</a:t>
                      </a:r>
                      <a:endParaRPr lang="tr-TR" dirty="0"/>
                    </a:p>
                  </a:txBody>
                  <a:tcPr/>
                </a:tc>
                <a:tc>
                  <a:txBody>
                    <a:bodyPr/>
                    <a:lstStyle/>
                    <a:p>
                      <a:r>
                        <a:rPr lang="tr-TR" dirty="0" smtClean="0"/>
                        <a:t>Büyüme evresinde fazla salgılanırsa DEVLİK,az salgılanırsa CÜCELİK.Büyüme</a:t>
                      </a:r>
                      <a:r>
                        <a:rPr lang="tr-TR" baseline="0" dirty="0" smtClean="0"/>
                        <a:t> evresinden sonra fazla salgılanırsa AKROMEGALİ</a:t>
                      </a:r>
                      <a:endParaRPr lang="tr-TR" dirty="0"/>
                    </a:p>
                  </a:txBody>
                  <a:tcPr/>
                </a:tc>
              </a:tr>
              <a:tr h="370840">
                <a:tc>
                  <a:txBody>
                    <a:bodyPr/>
                    <a:lstStyle/>
                    <a:p>
                      <a:r>
                        <a:rPr lang="tr-TR" dirty="0" smtClean="0"/>
                        <a:t>TİROKSİN</a:t>
                      </a:r>
                      <a:endParaRPr lang="tr-TR" dirty="0"/>
                    </a:p>
                  </a:txBody>
                  <a:tcPr/>
                </a:tc>
                <a:tc>
                  <a:txBody>
                    <a:bodyPr/>
                    <a:lstStyle/>
                    <a:p>
                      <a:r>
                        <a:rPr lang="tr-TR" dirty="0" smtClean="0"/>
                        <a:t>Gelişme döneninde az salgılanırsa KRETENİZM.Yetişkinlerde</a:t>
                      </a:r>
                      <a:r>
                        <a:rPr lang="tr-TR" baseline="0" dirty="0" smtClean="0"/>
                        <a:t> iyot eksikliğinde tiroksin salgısı azalır.Bunun sonucunda TSH artar.Tiroit bezi fazla uyarılır ve büyür (BASİT GUATR)</a:t>
                      </a:r>
                      <a:endParaRPr lang="tr-TR" dirty="0"/>
                    </a:p>
                  </a:txBody>
                  <a:tcPr/>
                </a:tc>
              </a:tr>
              <a:tr h="370840">
                <a:tc>
                  <a:txBody>
                    <a:bodyPr/>
                    <a:lstStyle/>
                    <a:p>
                      <a:r>
                        <a:rPr lang="tr-TR" dirty="0" smtClean="0"/>
                        <a:t>ADH</a:t>
                      </a:r>
                      <a:endParaRPr lang="tr-TR" dirty="0"/>
                    </a:p>
                  </a:txBody>
                  <a:tcPr/>
                </a:tc>
                <a:tc>
                  <a:txBody>
                    <a:bodyPr/>
                    <a:lstStyle/>
                    <a:p>
                      <a:r>
                        <a:rPr lang="tr-TR" dirty="0" smtClean="0"/>
                        <a:t>Az salgılandığında idrar miktarı artar ama idrarda glikoz bulunmaz (ŞEKERSİZ ŞEKER HASTALIĞI)</a:t>
                      </a:r>
                      <a:endParaRPr lang="tr-TR" dirty="0"/>
                    </a:p>
                  </a:txBody>
                  <a:tcPr/>
                </a:tc>
              </a:tr>
              <a:tr h="370840">
                <a:tc>
                  <a:txBody>
                    <a:bodyPr/>
                    <a:lstStyle/>
                    <a:p>
                      <a:r>
                        <a:rPr lang="tr-TR" sz="1600" dirty="0" smtClean="0"/>
                        <a:t>PARATHORMON</a:t>
                      </a:r>
                      <a:endParaRPr lang="tr-TR" sz="1600" dirty="0"/>
                    </a:p>
                  </a:txBody>
                  <a:tcPr/>
                </a:tc>
                <a:tc>
                  <a:txBody>
                    <a:bodyPr/>
                    <a:lstStyle/>
                    <a:p>
                      <a:r>
                        <a:rPr lang="tr-TR" dirty="0" smtClean="0"/>
                        <a:t>Az salgılandığı kanda </a:t>
                      </a:r>
                      <a:r>
                        <a:rPr lang="tr-TR" dirty="0" err="1" smtClean="0"/>
                        <a:t>Ca</a:t>
                      </a:r>
                      <a:r>
                        <a:rPr lang="tr-TR" dirty="0" smtClean="0"/>
                        <a:t> seviyesi</a:t>
                      </a:r>
                      <a:r>
                        <a:rPr lang="tr-TR" baseline="0" dirty="0" smtClean="0"/>
                        <a:t> düşer ve TETANİ ortaya çıkar</a:t>
                      </a:r>
                      <a:endParaRPr lang="tr-TR" dirty="0"/>
                    </a:p>
                  </a:txBody>
                  <a:tcPr/>
                </a:tc>
              </a:tr>
              <a:tr h="370840">
                <a:tc>
                  <a:txBody>
                    <a:bodyPr/>
                    <a:lstStyle/>
                    <a:p>
                      <a:r>
                        <a:rPr lang="tr-TR" dirty="0" smtClean="0"/>
                        <a:t>ALDOSTERON</a:t>
                      </a:r>
                      <a:endParaRPr lang="tr-TR" dirty="0"/>
                    </a:p>
                  </a:txBody>
                  <a:tcPr/>
                </a:tc>
                <a:tc>
                  <a:txBody>
                    <a:bodyPr/>
                    <a:lstStyle/>
                    <a:p>
                      <a:r>
                        <a:rPr lang="tr-TR" dirty="0" smtClean="0"/>
                        <a:t>Az salgılandığında kan basıncı düşer,doku sıvısı azalır.ADDİSON</a:t>
                      </a:r>
                      <a:r>
                        <a:rPr lang="tr-TR" baseline="0" dirty="0" smtClean="0"/>
                        <a:t> olur</a:t>
                      </a:r>
                      <a:endParaRPr lang="tr-TR" dirty="0"/>
                    </a:p>
                  </a:txBody>
                  <a:tcPr/>
                </a:tc>
              </a:tr>
              <a:tr h="370840">
                <a:tc>
                  <a:txBody>
                    <a:bodyPr/>
                    <a:lstStyle/>
                    <a:p>
                      <a:r>
                        <a:rPr lang="tr-TR" dirty="0" smtClean="0"/>
                        <a:t>İNSÜLİN</a:t>
                      </a:r>
                      <a:endParaRPr lang="tr-TR" dirty="0"/>
                    </a:p>
                  </a:txBody>
                  <a:tcPr/>
                </a:tc>
                <a:tc>
                  <a:txBody>
                    <a:bodyPr/>
                    <a:lstStyle/>
                    <a:p>
                      <a:r>
                        <a:rPr lang="tr-TR" dirty="0" smtClean="0"/>
                        <a:t>Az salgılandığında kandaki glikoz miktarı artar.ŞEKER HASTALIĞI</a:t>
                      </a:r>
                      <a:endParaRPr lang="tr-TR" dirty="0"/>
                    </a:p>
                  </a:txBody>
                  <a:tcPr/>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TİMUS BEZİ</a:t>
            </a:r>
            <a:endParaRPr lang="tr-TR" dirty="0"/>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68</a:t>
            </a:fld>
            <a:endParaRPr lang="tr-TR"/>
          </a:p>
        </p:txBody>
      </p:sp>
      <p:sp>
        <p:nvSpPr>
          <p:cNvPr id="6" name="5 İçerik Yer Tutucusu"/>
          <p:cNvSpPr>
            <a:spLocks noGrp="1"/>
          </p:cNvSpPr>
          <p:nvPr>
            <p:ph sz="quarter" idx="1"/>
          </p:nvPr>
        </p:nvSpPr>
        <p:spPr/>
        <p:txBody>
          <a:bodyPr>
            <a:normAutofit/>
          </a:bodyPr>
          <a:lstStyle/>
          <a:p>
            <a:r>
              <a:rPr lang="tr-TR" dirty="0" smtClean="0"/>
              <a:t>Bağışıklık sistemi hücrelerine ait olan T-lenfosit hücrelerinin işlevsel özellik kazandığı yerdir. </a:t>
            </a:r>
            <a:r>
              <a:rPr lang="tr-TR" dirty="0" err="1" smtClean="0"/>
              <a:t>Timus</a:t>
            </a:r>
            <a:r>
              <a:rPr lang="tr-TR" dirty="0" smtClean="0"/>
              <a:t> bezi, T-lenfositlerin </a:t>
            </a:r>
            <a:r>
              <a:rPr lang="tr-TR" dirty="0" err="1" smtClean="0"/>
              <a:t>timusta</a:t>
            </a:r>
            <a:r>
              <a:rPr lang="tr-TR" dirty="0" smtClean="0"/>
              <a:t> veya diğer lenf sistemi organlarında gelişmesinde ve korunmasında önemli rolü olan </a:t>
            </a:r>
            <a:r>
              <a:rPr lang="tr-TR" i="1" dirty="0" err="1" smtClean="0"/>
              <a:t>timik</a:t>
            </a:r>
            <a:r>
              <a:rPr lang="tr-TR" i="1" dirty="0" smtClean="0"/>
              <a:t> hormon üretir.</a:t>
            </a:r>
          </a:p>
          <a:p>
            <a:r>
              <a:rPr lang="tr-TR" dirty="0" smtClean="0"/>
              <a:t>Çocukluk döneminde maksimum aktivite ile çalışır.</a:t>
            </a:r>
          </a:p>
          <a:p>
            <a:endParaRPr lang="tr-T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69</a:t>
            </a:fld>
            <a:endParaRPr lang="tr-TR"/>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1380565" y="613121"/>
            <a:ext cx="6863843" cy="5380763"/>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xfrm>
            <a:off x="609600" y="304800"/>
            <a:ext cx="7772400" cy="1143000"/>
          </a:xfrm>
        </p:spPr>
        <p:txBody>
          <a:bodyPr/>
          <a:lstStyle/>
          <a:p>
            <a:pPr eaLnBrk="1" hangingPunct="1"/>
            <a:r>
              <a:rPr lang="en-US" smtClean="0"/>
              <a:t>Hormone + Receptor</a:t>
            </a:r>
          </a:p>
        </p:txBody>
      </p:sp>
      <p:pic>
        <p:nvPicPr>
          <p:cNvPr id="33795" name="Picture 3" descr="hormones"/>
          <p:cNvPicPr>
            <a:picLocks noChangeAspect="1" noChangeArrowheads="1"/>
          </p:cNvPicPr>
          <p:nvPr/>
        </p:nvPicPr>
        <p:blipFill>
          <a:blip r:embed="rId2" cstate="print"/>
          <a:srcRect/>
          <a:stretch>
            <a:fillRect/>
          </a:stretch>
        </p:blipFill>
        <p:spPr bwMode="auto">
          <a:xfrm>
            <a:off x="762000" y="1339850"/>
            <a:ext cx="7696200" cy="5492750"/>
          </a:xfrm>
          <a:prstGeom prst="rect">
            <a:avLst/>
          </a:prstGeom>
          <a:noFill/>
          <a:ln w="9525">
            <a:noFill/>
            <a:miter lim="800000"/>
            <a:headEnd/>
            <a:tailEnd/>
          </a:ln>
        </p:spPr>
      </p:pic>
      <p:sp>
        <p:nvSpPr>
          <p:cNvPr id="4" name="3 Veri Yer Tutucusu"/>
          <p:cNvSpPr>
            <a:spLocks noGrp="1"/>
          </p:cNvSpPr>
          <p:nvPr>
            <p:ph type="dt" sz="half" idx="10"/>
          </p:nvPr>
        </p:nvSpPr>
        <p:spPr/>
        <p:txBody>
          <a:bodyPr/>
          <a:lstStyle/>
          <a:p>
            <a:fld id="{63993ED8-399C-436D-BF19-0E460EABD1FB}"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7</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EPİFİZ BEZİ</a:t>
            </a:r>
            <a:endParaRPr lang="tr-TR" dirty="0"/>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70</a:t>
            </a:fld>
            <a:endParaRPr lang="tr-TR"/>
          </a:p>
        </p:txBody>
      </p:sp>
      <p:sp>
        <p:nvSpPr>
          <p:cNvPr id="6" name="5 İçerik Yer Tutucusu"/>
          <p:cNvSpPr>
            <a:spLocks noGrp="1"/>
          </p:cNvSpPr>
          <p:nvPr>
            <p:ph sz="quarter" idx="1"/>
          </p:nvPr>
        </p:nvSpPr>
        <p:spPr/>
        <p:txBody>
          <a:bodyPr/>
          <a:lstStyle/>
          <a:p>
            <a:r>
              <a:rPr lang="tr-TR" dirty="0" smtClean="0"/>
              <a:t>Beyin yarım kürelerinin arasında bulunan çok ufak bir bezdir. Melatonin adı verilen hormonu salgılar. Bu hormonun salgısı, göze giren ışığın retina üzerine düşmesi ile kontrol edilir. Karanlık ortamda melatonin salgısı artar.</a:t>
            </a:r>
          </a:p>
          <a:p>
            <a:r>
              <a:rPr lang="tr-TR" dirty="0" smtClean="0"/>
              <a:t>Ayrıca mevsimsel geçişlerde gün uzunluğuna bağlı olarak ortaya çıkan değişikliklerle ilgili vücuttaki işlevleri düzenler (</a:t>
            </a:r>
            <a:r>
              <a:rPr lang="tr-TR" dirty="0" err="1" smtClean="0"/>
              <a:t>biyoritim</a:t>
            </a:r>
            <a:r>
              <a:rPr lang="tr-TR" dirty="0" smtClean="0"/>
              <a:t>).</a:t>
            </a:r>
            <a:endParaRPr lang="tr-T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71</a:t>
            </a:fld>
            <a:endParaRPr lang="tr-TR"/>
          </a:p>
        </p:txBody>
      </p:sp>
      <p:pic>
        <p:nvPicPr>
          <p:cNvPr id="8194" name="Picture 2"/>
          <p:cNvPicPr>
            <a:picLocks noGrp="1" noChangeAspect="1" noChangeArrowheads="1"/>
          </p:cNvPicPr>
          <p:nvPr>
            <p:ph sz="quarter" idx="1"/>
          </p:nvPr>
        </p:nvPicPr>
        <p:blipFill>
          <a:blip r:embed="rId2" cstate="print"/>
          <a:srcRect/>
          <a:stretch>
            <a:fillRect/>
          </a:stretch>
        </p:blipFill>
        <p:spPr bwMode="auto">
          <a:xfrm>
            <a:off x="934443" y="467858"/>
            <a:ext cx="7798717" cy="5553430"/>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2010-LYS</a:t>
            </a:r>
            <a:endParaRPr lang="tr-TR" dirty="0"/>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72</a:t>
            </a:fld>
            <a:endParaRPr lang="tr-TR"/>
          </a:p>
        </p:txBody>
      </p:sp>
      <p:pic>
        <p:nvPicPr>
          <p:cNvPr id="66562" name="Picture 2"/>
          <p:cNvPicPr>
            <a:picLocks noGrp="1" noChangeAspect="1" noChangeArrowheads="1"/>
          </p:cNvPicPr>
          <p:nvPr>
            <p:ph sz="quarter" idx="1"/>
          </p:nvPr>
        </p:nvPicPr>
        <p:blipFill>
          <a:blip r:embed="rId2" cstate="print"/>
          <a:srcRect/>
          <a:stretch>
            <a:fillRect/>
          </a:stretch>
        </p:blipFill>
        <p:spPr bwMode="auto">
          <a:xfrm>
            <a:off x="1475656" y="1562223"/>
            <a:ext cx="6165847" cy="4027017"/>
          </a:xfrm>
          <a:prstGeom prst="rect">
            <a:avLst/>
          </a:prstGeom>
          <a:noFill/>
          <a:ln w="9525">
            <a:noFill/>
            <a:miter lim="800000"/>
            <a:headEnd/>
            <a:tailEnd/>
          </a:ln>
        </p:spPr>
      </p:pic>
      <p:sp>
        <p:nvSpPr>
          <p:cNvPr id="8" name="7 Oval"/>
          <p:cNvSpPr/>
          <p:nvPr/>
        </p:nvSpPr>
        <p:spPr>
          <a:xfrm>
            <a:off x="1619672" y="2564904"/>
            <a:ext cx="360040"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2010-LYS</a:t>
            </a:r>
            <a:endParaRPr lang="tr-TR" dirty="0"/>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73</a:t>
            </a:fld>
            <a:endParaRPr lang="tr-TR"/>
          </a:p>
        </p:txBody>
      </p:sp>
      <p:pic>
        <p:nvPicPr>
          <p:cNvPr id="67586" name="Picture 2"/>
          <p:cNvPicPr>
            <a:picLocks noGrp="1" noChangeAspect="1" noChangeArrowheads="1"/>
          </p:cNvPicPr>
          <p:nvPr>
            <p:ph sz="quarter" idx="1"/>
          </p:nvPr>
        </p:nvPicPr>
        <p:blipFill>
          <a:blip r:embed="rId2" cstate="print"/>
          <a:srcRect/>
          <a:stretch>
            <a:fillRect/>
          </a:stretch>
        </p:blipFill>
        <p:spPr bwMode="auto">
          <a:xfrm>
            <a:off x="1835696" y="1555343"/>
            <a:ext cx="5882193" cy="4321929"/>
          </a:xfrm>
          <a:prstGeom prst="rect">
            <a:avLst/>
          </a:prstGeom>
          <a:noFill/>
          <a:ln w="9525">
            <a:noFill/>
            <a:miter lim="800000"/>
            <a:headEnd/>
            <a:tailEnd/>
          </a:ln>
        </p:spPr>
      </p:pic>
      <p:sp>
        <p:nvSpPr>
          <p:cNvPr id="8" name="7 Oval"/>
          <p:cNvSpPr/>
          <p:nvPr/>
        </p:nvSpPr>
        <p:spPr>
          <a:xfrm>
            <a:off x="1979712" y="4581128"/>
            <a:ext cx="288032"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2011-LYS</a:t>
            </a:r>
            <a:endParaRPr lang="tr-TR" dirty="0"/>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74</a:t>
            </a:fld>
            <a:endParaRPr lang="tr-TR"/>
          </a:p>
        </p:txBody>
      </p:sp>
      <p:pic>
        <p:nvPicPr>
          <p:cNvPr id="68610" name="Picture 2"/>
          <p:cNvPicPr>
            <a:picLocks noGrp="1" noChangeAspect="1" noChangeArrowheads="1"/>
          </p:cNvPicPr>
          <p:nvPr>
            <p:ph sz="quarter" idx="1"/>
          </p:nvPr>
        </p:nvPicPr>
        <p:blipFill>
          <a:blip r:embed="rId2" cstate="print"/>
          <a:srcRect/>
          <a:stretch>
            <a:fillRect/>
          </a:stretch>
        </p:blipFill>
        <p:spPr bwMode="auto">
          <a:xfrm>
            <a:off x="1403649" y="1439050"/>
            <a:ext cx="6036992" cy="4078181"/>
          </a:xfrm>
          <a:prstGeom prst="rect">
            <a:avLst/>
          </a:prstGeom>
          <a:noFill/>
          <a:ln w="9525">
            <a:noFill/>
            <a:miter lim="800000"/>
            <a:headEnd/>
            <a:tailEnd/>
          </a:ln>
        </p:spPr>
      </p:pic>
      <p:sp>
        <p:nvSpPr>
          <p:cNvPr id="8" name="7 Oval"/>
          <p:cNvSpPr/>
          <p:nvPr/>
        </p:nvSpPr>
        <p:spPr>
          <a:xfrm>
            <a:off x="5148064" y="42930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2012-LYS</a:t>
            </a:r>
            <a:endParaRPr lang="tr-TR" dirty="0"/>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75</a:t>
            </a:fld>
            <a:endParaRPr lang="tr-TR"/>
          </a:p>
        </p:txBody>
      </p:sp>
      <p:pic>
        <p:nvPicPr>
          <p:cNvPr id="69634" name="Picture 2"/>
          <p:cNvPicPr>
            <a:picLocks noGrp="1" noChangeAspect="1" noChangeArrowheads="1"/>
          </p:cNvPicPr>
          <p:nvPr>
            <p:ph sz="quarter" idx="1"/>
          </p:nvPr>
        </p:nvPicPr>
        <p:blipFill>
          <a:blip r:embed="rId2" cstate="print"/>
          <a:srcRect/>
          <a:stretch>
            <a:fillRect/>
          </a:stretch>
        </p:blipFill>
        <p:spPr bwMode="auto">
          <a:xfrm>
            <a:off x="1147392" y="1844823"/>
            <a:ext cx="6880992" cy="3557977"/>
          </a:xfrm>
          <a:prstGeom prst="rect">
            <a:avLst/>
          </a:prstGeom>
          <a:noFill/>
          <a:ln w="9525">
            <a:noFill/>
            <a:miter lim="800000"/>
            <a:headEnd/>
            <a:tailEnd/>
          </a:ln>
        </p:spPr>
      </p:pic>
      <p:sp>
        <p:nvSpPr>
          <p:cNvPr id="8" name="7 Oval"/>
          <p:cNvSpPr/>
          <p:nvPr/>
        </p:nvSpPr>
        <p:spPr>
          <a:xfrm>
            <a:off x="1403648" y="5013176"/>
            <a:ext cx="288032"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2013-YGS</a:t>
            </a:r>
            <a:endParaRPr lang="tr-TR" dirty="0"/>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76</a:t>
            </a:fld>
            <a:endParaRPr lang="tr-TR"/>
          </a:p>
        </p:txBody>
      </p:sp>
      <p:pic>
        <p:nvPicPr>
          <p:cNvPr id="70659" name="Picture 3"/>
          <p:cNvPicPr>
            <a:picLocks noGrp="1" noChangeAspect="1" noChangeArrowheads="1"/>
          </p:cNvPicPr>
          <p:nvPr>
            <p:ph sz="quarter" idx="1"/>
          </p:nvPr>
        </p:nvPicPr>
        <p:blipFill>
          <a:blip r:embed="rId2" cstate="print"/>
          <a:srcRect/>
          <a:stretch>
            <a:fillRect/>
          </a:stretch>
        </p:blipFill>
        <p:spPr bwMode="auto">
          <a:xfrm>
            <a:off x="3275856" y="0"/>
            <a:ext cx="5112568" cy="6594978"/>
          </a:xfrm>
          <a:prstGeom prst="rect">
            <a:avLst/>
          </a:prstGeom>
          <a:noFill/>
          <a:ln w="9525">
            <a:noFill/>
            <a:miter lim="800000"/>
            <a:headEnd/>
            <a:tailEnd/>
          </a:ln>
        </p:spPr>
      </p:pic>
      <p:sp>
        <p:nvSpPr>
          <p:cNvPr id="10" name="9 Oval"/>
          <p:cNvSpPr/>
          <p:nvPr/>
        </p:nvSpPr>
        <p:spPr>
          <a:xfrm>
            <a:off x="3563888" y="609329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77</a:t>
            </a:fld>
            <a:endParaRPr lang="tr-TR"/>
          </a:p>
        </p:txBody>
      </p:sp>
      <p:pic>
        <p:nvPicPr>
          <p:cNvPr id="66562" name="Picture 2"/>
          <p:cNvPicPr>
            <a:picLocks noGrp="1" noChangeAspect="1" noChangeArrowheads="1"/>
          </p:cNvPicPr>
          <p:nvPr>
            <p:ph sz="quarter" idx="1"/>
          </p:nvPr>
        </p:nvPicPr>
        <p:blipFill>
          <a:blip r:embed="rId2" cstate="print"/>
          <a:srcRect/>
          <a:stretch>
            <a:fillRect/>
          </a:stretch>
        </p:blipFill>
        <p:spPr bwMode="auto">
          <a:xfrm>
            <a:off x="1331640" y="1844824"/>
            <a:ext cx="6839270" cy="3019465"/>
          </a:xfrm>
          <a:prstGeom prst="rect">
            <a:avLst/>
          </a:prstGeom>
          <a:noFill/>
          <a:ln w="9525">
            <a:noFill/>
            <a:miter lim="800000"/>
            <a:headEnd/>
            <a:tailEnd/>
          </a:ln>
        </p:spPr>
      </p:pic>
      <p:sp>
        <p:nvSpPr>
          <p:cNvPr id="8" name="7 Oval"/>
          <p:cNvSpPr/>
          <p:nvPr/>
        </p:nvSpPr>
        <p:spPr>
          <a:xfrm>
            <a:off x="1403648" y="2852936"/>
            <a:ext cx="216024"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78</a:t>
            </a:fld>
            <a:endParaRPr lang="tr-TR"/>
          </a:p>
        </p:txBody>
      </p:sp>
      <p:pic>
        <p:nvPicPr>
          <p:cNvPr id="67586" name="Picture 2"/>
          <p:cNvPicPr>
            <a:picLocks noGrp="1" noChangeAspect="1" noChangeArrowheads="1"/>
          </p:cNvPicPr>
          <p:nvPr>
            <p:ph sz="quarter" idx="1"/>
          </p:nvPr>
        </p:nvPicPr>
        <p:blipFill>
          <a:blip r:embed="rId2" cstate="print"/>
          <a:srcRect/>
          <a:stretch>
            <a:fillRect/>
          </a:stretch>
        </p:blipFill>
        <p:spPr bwMode="auto">
          <a:xfrm>
            <a:off x="1523030" y="1247173"/>
            <a:ext cx="6361338" cy="3386740"/>
          </a:xfrm>
          <a:prstGeom prst="rect">
            <a:avLst/>
          </a:prstGeom>
          <a:noFill/>
          <a:ln w="9525">
            <a:noFill/>
            <a:miter lim="800000"/>
            <a:headEnd/>
            <a:tailEnd/>
          </a:ln>
        </p:spPr>
      </p:pic>
      <p:sp>
        <p:nvSpPr>
          <p:cNvPr id="8" name="7 Oval"/>
          <p:cNvSpPr/>
          <p:nvPr/>
        </p:nvSpPr>
        <p:spPr>
          <a:xfrm>
            <a:off x="5148064" y="3933056"/>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79</a:t>
            </a:fld>
            <a:endParaRPr lang="tr-TR"/>
          </a:p>
        </p:txBody>
      </p:sp>
      <p:pic>
        <p:nvPicPr>
          <p:cNvPr id="68610" name="Picture 2"/>
          <p:cNvPicPr>
            <a:picLocks noGrp="1" noChangeAspect="1" noChangeArrowheads="1"/>
          </p:cNvPicPr>
          <p:nvPr>
            <p:ph sz="quarter" idx="1"/>
          </p:nvPr>
        </p:nvPicPr>
        <p:blipFill>
          <a:blip r:embed="rId2" cstate="print"/>
          <a:srcRect/>
          <a:stretch>
            <a:fillRect/>
          </a:stretch>
        </p:blipFill>
        <p:spPr bwMode="auto">
          <a:xfrm>
            <a:off x="1547664" y="380258"/>
            <a:ext cx="5760640" cy="5938804"/>
          </a:xfrm>
          <a:prstGeom prst="rect">
            <a:avLst/>
          </a:prstGeom>
          <a:noFill/>
          <a:ln w="9525">
            <a:noFill/>
            <a:miter lim="800000"/>
            <a:headEnd/>
            <a:tailEnd/>
          </a:ln>
        </p:spPr>
      </p:pic>
      <p:sp>
        <p:nvSpPr>
          <p:cNvPr id="8" name="7 Oval"/>
          <p:cNvSpPr/>
          <p:nvPr/>
        </p:nvSpPr>
        <p:spPr>
          <a:xfrm>
            <a:off x="4067944" y="5877272"/>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İNSANDA ENDOKRİN BEZLER</a:t>
            </a:r>
            <a:endParaRPr lang="tr-TR" dirty="0"/>
          </a:p>
        </p:txBody>
      </p:sp>
      <p:pic>
        <p:nvPicPr>
          <p:cNvPr id="5122" name="Picture 2"/>
          <p:cNvPicPr>
            <a:picLocks noGrp="1" noChangeAspect="1" noChangeArrowheads="1"/>
          </p:cNvPicPr>
          <p:nvPr>
            <p:ph sz="quarter" idx="1"/>
          </p:nvPr>
        </p:nvPicPr>
        <p:blipFill>
          <a:blip r:embed="rId2" cstate="print"/>
          <a:srcRect/>
          <a:stretch>
            <a:fillRect/>
          </a:stretch>
        </p:blipFill>
        <p:spPr bwMode="auto">
          <a:xfrm>
            <a:off x="2843808" y="1331489"/>
            <a:ext cx="3672408" cy="5236009"/>
          </a:xfrm>
          <a:prstGeom prst="rect">
            <a:avLst/>
          </a:prstGeom>
          <a:noFill/>
          <a:ln w="9525">
            <a:noFill/>
            <a:miter lim="800000"/>
            <a:headEnd/>
            <a:tailEnd/>
          </a:ln>
        </p:spPr>
      </p:pic>
      <p:sp>
        <p:nvSpPr>
          <p:cNvPr id="5" name="4 Metin kutusu"/>
          <p:cNvSpPr txBox="1"/>
          <p:nvPr/>
        </p:nvSpPr>
        <p:spPr>
          <a:xfrm>
            <a:off x="179512" y="2564904"/>
            <a:ext cx="2592288" cy="1200329"/>
          </a:xfrm>
          <a:prstGeom prst="rect">
            <a:avLst/>
          </a:prstGeom>
          <a:solidFill>
            <a:schemeClr val="accent2">
              <a:lumMod val="40000"/>
              <a:lumOff val="60000"/>
            </a:schemeClr>
          </a:solidFill>
        </p:spPr>
        <p:txBody>
          <a:bodyPr wrap="square" rtlCol="0">
            <a:spAutoFit/>
          </a:bodyPr>
          <a:lstStyle/>
          <a:p>
            <a:r>
              <a:rPr lang="tr-TR" dirty="0"/>
              <a:t>İnsanda endokrin ve sinir sisteminin ortak</a:t>
            </a:r>
          </a:p>
          <a:p>
            <a:r>
              <a:rPr lang="tr-TR" dirty="0"/>
              <a:t>çalışmasında </a:t>
            </a:r>
            <a:r>
              <a:rPr lang="tr-TR" b="1" dirty="0" err="1"/>
              <a:t>hipotalamus</a:t>
            </a:r>
            <a:r>
              <a:rPr lang="tr-TR" b="1" dirty="0"/>
              <a:t> önemli rol oynar.</a:t>
            </a:r>
            <a:endParaRPr lang="tr-TR" dirty="0"/>
          </a:p>
        </p:txBody>
      </p:sp>
      <p:sp>
        <p:nvSpPr>
          <p:cNvPr id="6" name="5 Metin kutusu"/>
          <p:cNvSpPr txBox="1"/>
          <p:nvPr/>
        </p:nvSpPr>
        <p:spPr>
          <a:xfrm>
            <a:off x="6660232" y="2060848"/>
            <a:ext cx="2160240" cy="2308324"/>
          </a:xfrm>
          <a:prstGeom prst="rect">
            <a:avLst/>
          </a:prstGeom>
          <a:solidFill>
            <a:schemeClr val="accent1">
              <a:lumMod val="60000"/>
              <a:lumOff val="40000"/>
            </a:schemeClr>
          </a:solidFill>
        </p:spPr>
        <p:txBody>
          <a:bodyPr wrap="square" rtlCol="0">
            <a:spAutoFit/>
          </a:bodyPr>
          <a:lstStyle/>
          <a:p>
            <a:r>
              <a:rPr lang="tr-TR" dirty="0" err="1"/>
              <a:t>Hipotalamus</a:t>
            </a:r>
            <a:r>
              <a:rPr lang="tr-TR" dirty="0"/>
              <a:t>, vücuda yayılmış sinirlerden ve beynin diğer bölümlerinden bilgileri </a:t>
            </a:r>
            <a:r>
              <a:rPr lang="tr-TR" dirty="0" smtClean="0"/>
              <a:t>toplar,çevresel </a:t>
            </a:r>
            <a:r>
              <a:rPr lang="tr-TR" dirty="0"/>
              <a:t>koşullara uygun endokrin uyarıları başlatır</a:t>
            </a:r>
          </a:p>
        </p:txBody>
      </p:sp>
      <p:sp>
        <p:nvSpPr>
          <p:cNvPr id="7" name="6 Veri Yer Tutucusu"/>
          <p:cNvSpPr>
            <a:spLocks noGrp="1"/>
          </p:cNvSpPr>
          <p:nvPr>
            <p:ph type="dt" sz="half" idx="10"/>
          </p:nvPr>
        </p:nvSpPr>
        <p:spPr/>
        <p:txBody>
          <a:bodyPr/>
          <a:lstStyle/>
          <a:p>
            <a:fld id="{50D675A2-57FA-41BA-A4A8-796FB82AD079}" type="datetime1">
              <a:rPr lang="tr-TR" smtClean="0"/>
              <a:pPr/>
              <a:t>10.02.2016</a:t>
            </a:fld>
            <a:endParaRPr lang="tr-TR"/>
          </a:p>
        </p:txBody>
      </p:sp>
      <p:sp>
        <p:nvSpPr>
          <p:cNvPr id="8" name="7 Slayt Numarası Yer Tutucusu"/>
          <p:cNvSpPr>
            <a:spLocks noGrp="1"/>
          </p:cNvSpPr>
          <p:nvPr>
            <p:ph type="sldNum" sz="quarter" idx="12"/>
          </p:nvPr>
        </p:nvSpPr>
        <p:spPr/>
        <p:txBody>
          <a:bodyPr/>
          <a:lstStyle/>
          <a:p>
            <a:fld id="{AC666A51-3FDF-451F-BDCF-52A6E053356C}" type="slidenum">
              <a:rPr lang="tr-TR" smtClean="0"/>
              <a:pPr/>
              <a:t>8</a:t>
            </a:fld>
            <a:endParaRPr lang="tr-TR"/>
          </a:p>
        </p:txBody>
      </p:sp>
      <p:sp>
        <p:nvSpPr>
          <p:cNvPr id="9" name="8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80</a:t>
            </a:fld>
            <a:endParaRPr lang="tr-TR"/>
          </a:p>
        </p:txBody>
      </p:sp>
      <p:pic>
        <p:nvPicPr>
          <p:cNvPr id="69634" name="Picture 2"/>
          <p:cNvPicPr>
            <a:picLocks noGrp="1" noChangeAspect="1" noChangeArrowheads="1"/>
          </p:cNvPicPr>
          <p:nvPr>
            <p:ph sz="quarter" idx="1"/>
          </p:nvPr>
        </p:nvPicPr>
        <p:blipFill>
          <a:blip r:embed="rId2" cstate="print"/>
          <a:srcRect/>
          <a:stretch>
            <a:fillRect/>
          </a:stretch>
        </p:blipFill>
        <p:spPr bwMode="auto">
          <a:xfrm>
            <a:off x="1528045" y="468660"/>
            <a:ext cx="6813707" cy="4832547"/>
          </a:xfrm>
          <a:prstGeom prst="rect">
            <a:avLst/>
          </a:prstGeom>
          <a:noFill/>
          <a:ln w="9525">
            <a:noFill/>
            <a:miter lim="800000"/>
            <a:headEnd/>
            <a:tailEnd/>
          </a:ln>
        </p:spPr>
      </p:pic>
      <p:sp>
        <p:nvSpPr>
          <p:cNvPr id="8" name="7 Oval"/>
          <p:cNvSpPr/>
          <p:nvPr/>
        </p:nvSpPr>
        <p:spPr>
          <a:xfrm>
            <a:off x="6228184" y="4293096"/>
            <a:ext cx="216024"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81</a:t>
            </a:fld>
            <a:endParaRPr lang="tr-TR"/>
          </a:p>
        </p:txBody>
      </p:sp>
      <p:pic>
        <p:nvPicPr>
          <p:cNvPr id="70658" name="Picture 2"/>
          <p:cNvPicPr>
            <a:picLocks noGrp="1" noChangeAspect="1" noChangeArrowheads="1"/>
          </p:cNvPicPr>
          <p:nvPr>
            <p:ph sz="quarter" idx="1"/>
          </p:nvPr>
        </p:nvPicPr>
        <p:blipFill>
          <a:blip r:embed="rId2" cstate="print"/>
          <a:srcRect/>
          <a:stretch>
            <a:fillRect/>
          </a:stretch>
        </p:blipFill>
        <p:spPr bwMode="auto">
          <a:xfrm>
            <a:off x="1043608" y="764704"/>
            <a:ext cx="7312468" cy="4830776"/>
          </a:xfrm>
          <a:prstGeom prst="rect">
            <a:avLst/>
          </a:prstGeom>
          <a:noFill/>
          <a:ln w="9525">
            <a:noFill/>
            <a:miter lim="800000"/>
            <a:headEnd/>
            <a:tailEnd/>
          </a:ln>
        </p:spPr>
      </p:pic>
      <p:sp>
        <p:nvSpPr>
          <p:cNvPr id="8" name="7 Oval"/>
          <p:cNvSpPr/>
          <p:nvPr/>
        </p:nvSpPr>
        <p:spPr>
          <a:xfrm>
            <a:off x="1259632" y="1844824"/>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82</a:t>
            </a:fld>
            <a:endParaRPr lang="tr-TR"/>
          </a:p>
        </p:txBody>
      </p:sp>
      <p:pic>
        <p:nvPicPr>
          <p:cNvPr id="71682" name="Picture 2"/>
          <p:cNvPicPr>
            <a:picLocks noGrp="1" noChangeAspect="1" noChangeArrowheads="1"/>
          </p:cNvPicPr>
          <p:nvPr>
            <p:ph sz="quarter" idx="1"/>
          </p:nvPr>
        </p:nvPicPr>
        <p:blipFill>
          <a:blip r:embed="rId2" cstate="print"/>
          <a:srcRect/>
          <a:stretch>
            <a:fillRect/>
          </a:stretch>
        </p:blipFill>
        <p:spPr bwMode="auto">
          <a:xfrm>
            <a:off x="1691680" y="548680"/>
            <a:ext cx="6165312" cy="5705877"/>
          </a:xfrm>
          <a:prstGeom prst="rect">
            <a:avLst/>
          </a:prstGeom>
          <a:noFill/>
          <a:ln w="9525">
            <a:noFill/>
            <a:miter lim="800000"/>
            <a:headEnd/>
            <a:tailEnd/>
          </a:ln>
        </p:spPr>
      </p:pic>
      <p:sp>
        <p:nvSpPr>
          <p:cNvPr id="8" name="7 Oval"/>
          <p:cNvSpPr/>
          <p:nvPr/>
        </p:nvSpPr>
        <p:spPr>
          <a:xfrm>
            <a:off x="1691680" y="5589240"/>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83</a:t>
            </a:fld>
            <a:endParaRPr lang="tr-TR"/>
          </a:p>
        </p:txBody>
      </p:sp>
      <p:pic>
        <p:nvPicPr>
          <p:cNvPr id="72706" name="Picture 2"/>
          <p:cNvPicPr>
            <a:picLocks noGrp="1" noChangeAspect="1" noChangeArrowheads="1"/>
          </p:cNvPicPr>
          <p:nvPr>
            <p:ph sz="quarter" idx="1"/>
          </p:nvPr>
        </p:nvPicPr>
        <p:blipFill>
          <a:blip r:embed="rId2" cstate="print"/>
          <a:srcRect/>
          <a:stretch>
            <a:fillRect/>
          </a:stretch>
        </p:blipFill>
        <p:spPr bwMode="auto">
          <a:xfrm>
            <a:off x="1619672" y="459812"/>
            <a:ext cx="5616624" cy="5780941"/>
          </a:xfrm>
          <a:prstGeom prst="rect">
            <a:avLst/>
          </a:prstGeom>
          <a:noFill/>
          <a:ln w="9525">
            <a:noFill/>
            <a:miter lim="800000"/>
            <a:headEnd/>
            <a:tailEnd/>
          </a:ln>
        </p:spPr>
      </p:pic>
      <p:sp>
        <p:nvSpPr>
          <p:cNvPr id="8" name="7 Oval"/>
          <p:cNvSpPr/>
          <p:nvPr/>
        </p:nvSpPr>
        <p:spPr>
          <a:xfrm>
            <a:off x="5508104" y="5445224"/>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84</a:t>
            </a:fld>
            <a:endParaRPr lang="tr-TR"/>
          </a:p>
        </p:txBody>
      </p:sp>
      <p:pic>
        <p:nvPicPr>
          <p:cNvPr id="73730" name="Picture 2"/>
          <p:cNvPicPr>
            <a:picLocks noGrp="1" noChangeAspect="1" noChangeArrowheads="1"/>
          </p:cNvPicPr>
          <p:nvPr>
            <p:ph sz="quarter" idx="1"/>
          </p:nvPr>
        </p:nvPicPr>
        <p:blipFill>
          <a:blip r:embed="rId2" cstate="print"/>
          <a:srcRect/>
          <a:stretch>
            <a:fillRect/>
          </a:stretch>
        </p:blipFill>
        <p:spPr bwMode="auto">
          <a:xfrm>
            <a:off x="1403648" y="1844824"/>
            <a:ext cx="6609337" cy="2671131"/>
          </a:xfrm>
          <a:prstGeom prst="rect">
            <a:avLst/>
          </a:prstGeom>
          <a:noFill/>
          <a:ln w="9525">
            <a:noFill/>
            <a:miter lim="800000"/>
            <a:headEnd/>
            <a:tailEnd/>
          </a:ln>
        </p:spPr>
      </p:pic>
      <p:sp>
        <p:nvSpPr>
          <p:cNvPr id="8" name="7 Oval"/>
          <p:cNvSpPr/>
          <p:nvPr/>
        </p:nvSpPr>
        <p:spPr>
          <a:xfrm>
            <a:off x="1547664" y="3356992"/>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85</a:t>
            </a:fld>
            <a:endParaRPr lang="tr-TR"/>
          </a:p>
        </p:txBody>
      </p:sp>
      <p:pic>
        <p:nvPicPr>
          <p:cNvPr id="74754" name="Picture 2"/>
          <p:cNvPicPr>
            <a:picLocks noGrp="1" noChangeAspect="1" noChangeArrowheads="1"/>
          </p:cNvPicPr>
          <p:nvPr>
            <p:ph sz="quarter" idx="1"/>
          </p:nvPr>
        </p:nvPicPr>
        <p:blipFill>
          <a:blip r:embed="rId2" cstate="print"/>
          <a:srcRect/>
          <a:stretch>
            <a:fillRect/>
          </a:stretch>
        </p:blipFill>
        <p:spPr bwMode="auto">
          <a:xfrm>
            <a:off x="1835696" y="1196753"/>
            <a:ext cx="5998420" cy="3513360"/>
          </a:xfrm>
          <a:prstGeom prst="rect">
            <a:avLst/>
          </a:prstGeom>
          <a:noFill/>
          <a:ln w="9525">
            <a:noFill/>
            <a:miter lim="800000"/>
            <a:headEnd/>
            <a:tailEnd/>
          </a:ln>
        </p:spPr>
      </p:pic>
      <p:sp>
        <p:nvSpPr>
          <p:cNvPr id="8" name="7 Oval"/>
          <p:cNvSpPr/>
          <p:nvPr/>
        </p:nvSpPr>
        <p:spPr>
          <a:xfrm>
            <a:off x="5292080" y="4365104"/>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86</a:t>
            </a:fld>
            <a:endParaRPr lang="tr-TR"/>
          </a:p>
        </p:txBody>
      </p:sp>
      <p:pic>
        <p:nvPicPr>
          <p:cNvPr id="75778" name="Picture 2"/>
          <p:cNvPicPr>
            <a:picLocks noGrp="1" noChangeAspect="1" noChangeArrowheads="1"/>
          </p:cNvPicPr>
          <p:nvPr>
            <p:ph sz="quarter" idx="1"/>
          </p:nvPr>
        </p:nvPicPr>
        <p:blipFill>
          <a:blip r:embed="rId2" cstate="print"/>
          <a:srcRect/>
          <a:stretch>
            <a:fillRect/>
          </a:stretch>
        </p:blipFill>
        <p:spPr bwMode="auto">
          <a:xfrm>
            <a:off x="1534914" y="1844824"/>
            <a:ext cx="5989414" cy="3464465"/>
          </a:xfrm>
          <a:prstGeom prst="rect">
            <a:avLst/>
          </a:prstGeom>
          <a:noFill/>
          <a:ln w="9525">
            <a:noFill/>
            <a:miter lim="800000"/>
            <a:headEnd/>
            <a:tailEnd/>
          </a:ln>
        </p:spPr>
      </p:pic>
      <p:sp>
        <p:nvSpPr>
          <p:cNvPr id="8" name="7 Oval"/>
          <p:cNvSpPr/>
          <p:nvPr/>
        </p:nvSpPr>
        <p:spPr>
          <a:xfrm>
            <a:off x="1619672" y="357301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87</a:t>
            </a:fld>
            <a:endParaRPr lang="tr-TR"/>
          </a:p>
        </p:txBody>
      </p:sp>
      <p:pic>
        <p:nvPicPr>
          <p:cNvPr id="76802" name="Picture 2"/>
          <p:cNvPicPr>
            <a:picLocks noGrp="1" noChangeAspect="1" noChangeArrowheads="1"/>
          </p:cNvPicPr>
          <p:nvPr>
            <p:ph sz="quarter" idx="1"/>
          </p:nvPr>
        </p:nvPicPr>
        <p:blipFill>
          <a:blip r:embed="rId2" cstate="print"/>
          <a:srcRect/>
          <a:stretch>
            <a:fillRect/>
          </a:stretch>
        </p:blipFill>
        <p:spPr bwMode="auto">
          <a:xfrm>
            <a:off x="1259632" y="2204864"/>
            <a:ext cx="6898721" cy="2158156"/>
          </a:xfrm>
          <a:prstGeom prst="rect">
            <a:avLst/>
          </a:prstGeom>
          <a:noFill/>
          <a:ln w="9525">
            <a:noFill/>
            <a:miter lim="800000"/>
            <a:headEnd/>
            <a:tailEnd/>
          </a:ln>
        </p:spPr>
      </p:pic>
      <p:sp>
        <p:nvSpPr>
          <p:cNvPr id="8" name="7 Oval"/>
          <p:cNvSpPr/>
          <p:nvPr/>
        </p:nvSpPr>
        <p:spPr>
          <a:xfrm>
            <a:off x="3491880" y="3933056"/>
            <a:ext cx="360040"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Veri Yer Tutucusu"/>
          <p:cNvSpPr>
            <a:spLocks noGrp="1"/>
          </p:cNvSpPr>
          <p:nvPr>
            <p:ph type="dt" sz="half" idx="10"/>
          </p:nvPr>
        </p:nvSpPr>
        <p:spPr/>
        <p:txBody>
          <a:bodyPr/>
          <a:lstStyle/>
          <a:p>
            <a:fld id="{E42DD09F-7340-4625-8AC5-B21DA6DEF8FC}" type="datetime1">
              <a:rPr lang="tr-TR" smtClean="0"/>
              <a:pPr/>
              <a:t>10.02.2016</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3B4D55F9-4475-42CD-B8D8-DBAC20A9ED7C}" type="slidenum">
              <a:rPr lang="tr-TR" smtClean="0"/>
              <a:pPr/>
              <a:t>88</a:t>
            </a:fld>
            <a:endParaRPr lang="tr-TR"/>
          </a:p>
        </p:txBody>
      </p:sp>
      <p:sp>
        <p:nvSpPr>
          <p:cNvPr id="6" name="5 İçerik Yer Tutucusu"/>
          <p:cNvSpPr>
            <a:spLocks noGrp="1"/>
          </p:cNvSpPr>
          <p:nvPr>
            <p:ph sz="quarter" idx="1"/>
          </p:nvPr>
        </p:nvSpPr>
        <p:spPr/>
        <p:txBody>
          <a:bodyPr/>
          <a:lstStyle/>
          <a:p>
            <a:endParaRPr lang="tr-T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HİPOFİZ BEZİ</a:t>
            </a:r>
            <a:endParaRPr lang="tr-TR" dirty="0"/>
          </a:p>
        </p:txBody>
      </p:sp>
      <p:sp>
        <p:nvSpPr>
          <p:cNvPr id="3" name="2 İçerik Yer Tutucusu"/>
          <p:cNvSpPr>
            <a:spLocks noGrp="1"/>
          </p:cNvSpPr>
          <p:nvPr>
            <p:ph sz="quarter" idx="1"/>
          </p:nvPr>
        </p:nvSpPr>
        <p:spPr>
          <a:solidFill>
            <a:schemeClr val="accent2">
              <a:lumMod val="60000"/>
              <a:lumOff val="40000"/>
            </a:schemeClr>
          </a:solidFill>
        </p:spPr>
        <p:txBody>
          <a:bodyPr/>
          <a:lstStyle/>
          <a:p>
            <a:r>
              <a:rPr lang="tr-TR" dirty="0" err="1" smtClean="0"/>
              <a:t>Hipotalamusun</a:t>
            </a:r>
            <a:r>
              <a:rPr lang="tr-TR" dirty="0" smtClean="0"/>
              <a:t> altında, beynin tabanında bulunur .</a:t>
            </a:r>
            <a:r>
              <a:rPr lang="tr-TR" i="1" dirty="0" smtClean="0"/>
              <a:t>İki bitişik lobun birleşiminden </a:t>
            </a:r>
            <a:r>
              <a:rPr lang="tr-TR" dirty="0" smtClean="0"/>
              <a:t>oluşur. Ön lob (ön hipofiz) </a:t>
            </a:r>
            <a:r>
              <a:rPr lang="tr-TR" b="1" dirty="0" err="1" smtClean="0"/>
              <a:t>epitel</a:t>
            </a:r>
            <a:r>
              <a:rPr lang="tr-TR" b="1" dirty="0" smtClean="0"/>
              <a:t> doku</a:t>
            </a:r>
            <a:r>
              <a:rPr lang="tr-TR" dirty="0" smtClean="0"/>
              <a:t>, arka lob (arka hipofiz) </a:t>
            </a:r>
            <a:r>
              <a:rPr lang="tr-TR" b="1" dirty="0" smtClean="0"/>
              <a:t>sinir doku </a:t>
            </a:r>
            <a:r>
              <a:rPr lang="tr-TR" dirty="0" smtClean="0"/>
              <a:t>yapısındadır</a:t>
            </a:r>
          </a:p>
          <a:p>
            <a:r>
              <a:rPr lang="tr-TR" b="1" u="sng" dirty="0" smtClean="0"/>
              <a:t>ARKA HİPOFİZ</a:t>
            </a:r>
          </a:p>
          <a:p>
            <a:r>
              <a:rPr lang="tr-TR" dirty="0" err="1" smtClean="0"/>
              <a:t>Hipotalamusla</a:t>
            </a:r>
            <a:r>
              <a:rPr lang="tr-TR" dirty="0" smtClean="0"/>
              <a:t> doğrudan bağlantılıdır. </a:t>
            </a:r>
            <a:r>
              <a:rPr lang="tr-TR" dirty="0" err="1" smtClean="0"/>
              <a:t>Hipotalamusun</a:t>
            </a:r>
            <a:r>
              <a:rPr lang="tr-TR" dirty="0" smtClean="0"/>
              <a:t> bir uzantısıdır. Sinir dokudan meydana gelmiştir.Sinir hücrelerin gövdesi </a:t>
            </a:r>
            <a:r>
              <a:rPr lang="tr-TR" dirty="0" err="1" smtClean="0"/>
              <a:t>hipotalamusta</a:t>
            </a:r>
            <a:r>
              <a:rPr lang="tr-TR" dirty="0" smtClean="0"/>
              <a:t>,aksonları arka lopta bulunur. </a:t>
            </a:r>
            <a:r>
              <a:rPr lang="tr-TR" dirty="0" err="1" smtClean="0"/>
              <a:t>Hipotalamusta</a:t>
            </a:r>
            <a:r>
              <a:rPr lang="tr-TR" dirty="0" smtClean="0"/>
              <a:t> sentezlenen </a:t>
            </a:r>
            <a:r>
              <a:rPr lang="tr-TR" b="1" dirty="0" err="1" smtClean="0"/>
              <a:t>antidiüretik</a:t>
            </a:r>
            <a:r>
              <a:rPr lang="tr-TR" b="1" dirty="0" smtClean="0"/>
              <a:t> hormon (ADH) ve </a:t>
            </a:r>
            <a:r>
              <a:rPr lang="tr-TR" b="1" dirty="0" err="1" smtClean="0"/>
              <a:t>oksitosin</a:t>
            </a:r>
            <a:r>
              <a:rPr lang="tr-TR" b="1" dirty="0" smtClean="0"/>
              <a:t> hormonunu depolamak ve salgılamak </a:t>
            </a:r>
            <a:r>
              <a:rPr lang="tr-TR" dirty="0" smtClean="0"/>
              <a:t>arka hipofizin görevidir</a:t>
            </a:r>
            <a:endParaRPr lang="tr-TR" dirty="0"/>
          </a:p>
        </p:txBody>
      </p:sp>
      <p:sp>
        <p:nvSpPr>
          <p:cNvPr id="4" name="3 Veri Yer Tutucusu"/>
          <p:cNvSpPr>
            <a:spLocks noGrp="1"/>
          </p:cNvSpPr>
          <p:nvPr>
            <p:ph type="dt" sz="half" idx="10"/>
          </p:nvPr>
        </p:nvSpPr>
        <p:spPr/>
        <p:txBody>
          <a:bodyPr/>
          <a:lstStyle/>
          <a:p>
            <a:fld id="{3FC0F240-9BF4-4F33-86C8-D5739CD28B8C}" type="datetime1">
              <a:rPr lang="tr-TR" smtClean="0"/>
              <a:pPr/>
              <a:t>10.02.2016</a:t>
            </a:fld>
            <a:endParaRPr lang="tr-TR"/>
          </a:p>
        </p:txBody>
      </p:sp>
      <p:sp>
        <p:nvSpPr>
          <p:cNvPr id="5" name="4 Slayt Numarası Yer Tutucusu"/>
          <p:cNvSpPr>
            <a:spLocks noGrp="1"/>
          </p:cNvSpPr>
          <p:nvPr>
            <p:ph type="sldNum" sz="quarter" idx="12"/>
          </p:nvPr>
        </p:nvSpPr>
        <p:spPr/>
        <p:txBody>
          <a:bodyPr/>
          <a:lstStyle/>
          <a:p>
            <a:fld id="{AC666A51-3FDF-451F-BDCF-52A6E053356C}" type="slidenum">
              <a:rPr lang="tr-TR" smtClean="0"/>
              <a:pPr/>
              <a:t>9</a:t>
            </a:fld>
            <a:endParaRPr lang="tr-TR"/>
          </a:p>
        </p:txBody>
      </p:sp>
      <p:sp>
        <p:nvSpPr>
          <p:cNvPr id="6" name="5 Altbilgi Yer Tutucusu"/>
          <p:cNvSpPr>
            <a:spLocks noGrp="1"/>
          </p:cNvSpPr>
          <p:nvPr>
            <p:ph type="ftr" sz="quarter" idx="11"/>
          </p:nvPr>
        </p:nvSpPr>
        <p:spPr/>
        <p:txBody>
          <a:bodyPr/>
          <a:lstStyle/>
          <a:p>
            <a:r>
              <a:rPr lang="tr-TR" smtClean="0"/>
              <a:t>Copyrigt Tzn Arc</a:t>
            </a:r>
            <a:endParaRPr lang="tr-T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isse Senedi">
  <a:themeElements>
    <a:clrScheme name="Şehir Hayatı">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Hisse Senedi">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Hisse Senedi">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88</TotalTime>
  <Words>3459</Words>
  <Application>Microsoft Office PowerPoint</Application>
  <PresentationFormat>Ekran Gösterisi (4:3)</PresentationFormat>
  <Paragraphs>561</Paragraphs>
  <Slides>88</Slides>
  <Notes>0</Notes>
  <HiddenSlides>2</HiddenSlides>
  <MMClips>0</MMClips>
  <ScaleCrop>false</ScaleCrop>
  <HeadingPairs>
    <vt:vector size="6" baseType="variant">
      <vt:variant>
        <vt:lpstr>Tema</vt:lpstr>
      </vt:variant>
      <vt:variant>
        <vt:i4>1</vt:i4>
      </vt:variant>
      <vt:variant>
        <vt:lpstr>Katıştırılmış OLE Hizmet Programları</vt:lpstr>
      </vt:variant>
      <vt:variant>
        <vt:i4>1</vt:i4>
      </vt:variant>
      <vt:variant>
        <vt:lpstr>Slayt Başlıkları</vt:lpstr>
      </vt:variant>
      <vt:variant>
        <vt:i4>88</vt:i4>
      </vt:variant>
    </vt:vector>
  </HeadingPairs>
  <TitlesOfParts>
    <vt:vector size="90" baseType="lpstr">
      <vt:lpstr>Hisse Senedi</vt:lpstr>
      <vt:lpstr>Microsoft ClipArt Gallery</vt:lpstr>
      <vt:lpstr>ENDOKRİN SİSTEM</vt:lpstr>
      <vt:lpstr>Hormonların Özellikleri</vt:lpstr>
      <vt:lpstr>Slayt 3</vt:lpstr>
      <vt:lpstr>Slayt 4</vt:lpstr>
      <vt:lpstr>Slayt 5</vt:lpstr>
      <vt:lpstr>Slayt 6</vt:lpstr>
      <vt:lpstr>Hormone + Receptor</vt:lpstr>
      <vt:lpstr>İNSANDA ENDOKRİN BEZLER</vt:lpstr>
      <vt:lpstr>HİPOFİZ BEZİ</vt:lpstr>
      <vt:lpstr>Slayt 10</vt:lpstr>
      <vt:lpstr>Slayt 11</vt:lpstr>
      <vt:lpstr>Slayt 12</vt:lpstr>
      <vt:lpstr>ÖN HİPOFİZ HORMONLARI</vt:lpstr>
      <vt:lpstr>Slayt 14</vt:lpstr>
      <vt:lpstr>Slayt 15</vt:lpstr>
      <vt:lpstr>Slayt 16</vt:lpstr>
      <vt:lpstr>Slayt 17</vt:lpstr>
      <vt:lpstr>Slayt 18</vt:lpstr>
      <vt:lpstr>Hipofizin Ön Lobundan Salgılananlar</vt:lpstr>
      <vt:lpstr>ANTİDİÜRETİK (VAZOPRESSİN) HORMON</vt:lpstr>
      <vt:lpstr>Slayt 21</vt:lpstr>
      <vt:lpstr>TİROİT BEZİ</vt:lpstr>
      <vt:lpstr>Slayt 23</vt:lpstr>
      <vt:lpstr>Slayt 24</vt:lpstr>
      <vt:lpstr>TİROKSİN HORMONU</vt:lpstr>
      <vt:lpstr>Tiroksinin aşırı salgılanması</vt:lpstr>
      <vt:lpstr>Slayt 27</vt:lpstr>
      <vt:lpstr>Slayt 28</vt:lpstr>
      <vt:lpstr>KALSİTONİN (Tirokalsitonin) HORMONU</vt:lpstr>
      <vt:lpstr>Slayt 30</vt:lpstr>
      <vt:lpstr>PARATİROİT BEZİ </vt:lpstr>
      <vt:lpstr>Slayt 32</vt:lpstr>
      <vt:lpstr>Slayt 33</vt:lpstr>
      <vt:lpstr>Slayt 34</vt:lpstr>
      <vt:lpstr>Slayt 35</vt:lpstr>
      <vt:lpstr>Slayt 36</vt:lpstr>
      <vt:lpstr>Slayt 37</vt:lpstr>
      <vt:lpstr>TİROİT-PARATİROİT HORMONLARI</vt:lpstr>
      <vt:lpstr>BÖBREK ÜSTÜ BEZİ</vt:lpstr>
      <vt:lpstr>Slayt 40</vt:lpstr>
      <vt:lpstr>KABUK (KORTEKS)</vt:lpstr>
      <vt:lpstr>GLİKOKORTİKOİTLER</vt:lpstr>
      <vt:lpstr>KORTİZOLÜN ETKİLERİ</vt:lpstr>
      <vt:lpstr>Slayt 44</vt:lpstr>
      <vt:lpstr>KORTİZOLÜN ETKİLERİ</vt:lpstr>
      <vt:lpstr>Mineralokortikoyitler(Na-K ikilisi)</vt:lpstr>
      <vt:lpstr>Slayt 47</vt:lpstr>
      <vt:lpstr>Adrenal eşey hormonları</vt:lpstr>
      <vt:lpstr>ADRENAL MEDULLA  HORMONLARI:</vt:lpstr>
      <vt:lpstr>Slayt 50</vt:lpstr>
      <vt:lpstr>BÖBREK ÜSTÜ BEZİ HORMONLARI</vt:lpstr>
      <vt:lpstr>PANKREAS</vt:lpstr>
      <vt:lpstr>Slayt 53</vt:lpstr>
      <vt:lpstr>İNSÜLİN</vt:lpstr>
      <vt:lpstr>İnsülinin Görevleri</vt:lpstr>
      <vt:lpstr>Slayt 56</vt:lpstr>
      <vt:lpstr>GLUKAGON</vt:lpstr>
      <vt:lpstr>ŞEKER HASTALIĞI</vt:lpstr>
      <vt:lpstr>Slayt 59</vt:lpstr>
      <vt:lpstr>Slayt 60</vt:lpstr>
      <vt:lpstr>Slayt 61</vt:lpstr>
      <vt:lpstr>EŞEYSEL BEZLER</vt:lpstr>
      <vt:lpstr>ANDROJENLER (DİYOJEN=ERKEK FİLOZOF)</vt:lpstr>
      <vt:lpstr>OVARYUMLAR</vt:lpstr>
      <vt:lpstr>Slayt 65</vt:lpstr>
      <vt:lpstr>Slayt 66</vt:lpstr>
      <vt:lpstr>HORMONAL SORUNLAR</vt:lpstr>
      <vt:lpstr>TİMUS BEZİ</vt:lpstr>
      <vt:lpstr>Slayt 69</vt:lpstr>
      <vt:lpstr>EPİFİZ BEZİ</vt:lpstr>
      <vt:lpstr>Slayt 71</vt:lpstr>
      <vt:lpstr>2010-LYS</vt:lpstr>
      <vt:lpstr>2010-LYS</vt:lpstr>
      <vt:lpstr>2011-LYS</vt:lpstr>
      <vt:lpstr>2012-LYS</vt:lpstr>
      <vt:lpstr>2013-YGS</vt:lpstr>
      <vt:lpstr>Slayt 77</vt:lpstr>
      <vt:lpstr>Slayt 78</vt:lpstr>
      <vt:lpstr>Slayt 79</vt:lpstr>
      <vt:lpstr>Slayt 80</vt:lpstr>
      <vt:lpstr>Slayt 81</vt:lpstr>
      <vt:lpstr>Slayt 82</vt:lpstr>
      <vt:lpstr>Slayt 83</vt:lpstr>
      <vt:lpstr>Slayt 84</vt:lpstr>
      <vt:lpstr>Slayt 85</vt:lpstr>
      <vt:lpstr>Slayt 86</vt:lpstr>
      <vt:lpstr>Slayt 87</vt:lpstr>
      <vt:lpstr>Slayt 88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ENDOKRİN SİSTEM</dc:title>
  <dc:creator>pc</dc:creator>
  <cp:lastModifiedBy>pc</cp:lastModifiedBy>
  <cp:revision>22</cp:revision>
  <dcterms:created xsi:type="dcterms:W3CDTF">2015-09-23T18:43:10Z</dcterms:created>
  <dcterms:modified xsi:type="dcterms:W3CDTF">2016-02-10T17:26:06Z</dcterms:modified>
</cp:coreProperties>
</file>